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2" r:id="rId1"/>
    <p:sldMasterId id="2147483876"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75" r:id="rId12"/>
    <p:sldId id="274" r:id="rId13"/>
    <p:sldId id="278" r:id="rId14"/>
    <p:sldId id="279" r:id="rId15"/>
    <p:sldId id="300" r:id="rId16"/>
    <p:sldId id="280" r:id="rId17"/>
    <p:sldId id="282" r:id="rId18"/>
    <p:sldId id="281" r:id="rId19"/>
    <p:sldId id="283" r:id="rId20"/>
    <p:sldId id="284" r:id="rId21"/>
    <p:sldId id="285" r:id="rId22"/>
    <p:sldId id="301" r:id="rId23"/>
    <p:sldId id="302" r:id="rId24"/>
    <p:sldId id="287" r:id="rId25"/>
    <p:sldId id="303" r:id="rId26"/>
    <p:sldId id="289" r:id="rId27"/>
    <p:sldId id="304" r:id="rId28"/>
    <p:sldId id="305" r:id="rId29"/>
    <p:sldId id="293" r:id="rId30"/>
    <p:sldId id="294" r:id="rId31"/>
    <p:sldId id="295" r:id="rId32"/>
    <p:sldId id="306" r:id="rId33"/>
    <p:sldId id="307" r:id="rId34"/>
    <p:sldId id="308" r:id="rId35"/>
    <p:sldId id="299" r:id="rId36"/>
    <p:sldId id="276" r:id="rId37"/>
    <p:sldId id="266" r:id="rId38"/>
    <p:sldId id="267" r:id="rId39"/>
    <p:sldId id="268" r:id="rId40"/>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2D4631-C159-4BCA-AF1A-C99AD7054349}">
          <p14:sldIdLst>
            <p14:sldId id="256"/>
            <p14:sldId id="257"/>
            <p14:sldId id="258"/>
            <p14:sldId id="259"/>
            <p14:sldId id="260"/>
            <p14:sldId id="261"/>
            <p14:sldId id="262"/>
            <p14:sldId id="263"/>
            <p14:sldId id="264"/>
            <p14:sldId id="275"/>
            <p14:sldId id="274"/>
            <p14:sldId id="278"/>
            <p14:sldId id="279"/>
            <p14:sldId id="300"/>
            <p14:sldId id="280"/>
            <p14:sldId id="282"/>
            <p14:sldId id="281"/>
            <p14:sldId id="283"/>
            <p14:sldId id="284"/>
            <p14:sldId id="285"/>
            <p14:sldId id="301"/>
            <p14:sldId id="302"/>
            <p14:sldId id="287"/>
            <p14:sldId id="303"/>
            <p14:sldId id="289"/>
            <p14:sldId id="304"/>
            <p14:sldId id="305"/>
            <p14:sldId id="293"/>
            <p14:sldId id="294"/>
            <p14:sldId id="295"/>
            <p14:sldId id="306"/>
            <p14:sldId id="307"/>
            <p14:sldId id="308"/>
            <p14:sldId id="299"/>
            <p14:sldId id="276"/>
            <p14:sldId id="266"/>
            <p14:sldId id="267"/>
            <p14:sldId id="26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700"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4E7BD-7D9C-482B-8E0E-3A781FDEE73A}" type="datetimeFigureOut">
              <a:rPr lang="en-US" smtClean="0"/>
              <a:t>27-Dec-22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D9D1A-6C84-401B-ACF9-1A149DE34E1F}" type="slidenum">
              <a:rPr lang="en-US" smtClean="0"/>
              <a:t>‹#›</a:t>
            </a:fld>
            <a:endParaRPr lang="en-US"/>
          </a:p>
        </p:txBody>
      </p:sp>
    </p:spTree>
    <p:extLst>
      <p:ext uri="{BB962C8B-B14F-4D97-AF65-F5344CB8AC3E}">
        <p14:creationId xmlns:p14="http://schemas.microsoft.com/office/powerpoint/2010/main" val="3165058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BD9D1A-6C84-401B-ACF9-1A149DE34E1F}" type="slidenum">
              <a:rPr lang="en-US" smtClean="0"/>
              <a:t>31</a:t>
            </a:fld>
            <a:endParaRPr lang="en-US"/>
          </a:p>
        </p:txBody>
      </p:sp>
    </p:spTree>
    <p:extLst>
      <p:ext uri="{BB962C8B-B14F-4D97-AF65-F5344CB8AC3E}">
        <p14:creationId xmlns:p14="http://schemas.microsoft.com/office/powerpoint/2010/main" val="75417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0C79D9B-8598-472A-862B-406C0CCE87E7}" type="datetimeFigureOut">
              <a:rPr lang="en-US" smtClean="0"/>
              <a:t>27-Dec-22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F098DC89-6F8C-4F99-B9A7-FE8F7C500C8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0C79D9B-8598-472A-862B-406C0CCE87E7}" type="datetimeFigureOut">
              <a:rPr lang="en-US" smtClean="0"/>
              <a:t>27-Dec-22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8DC89-6F8C-4F99-B9A7-FE8F7C500C8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0C79D9B-8598-472A-862B-406C0CCE87E7}" type="datetimeFigureOut">
              <a:rPr lang="en-US" smtClean="0"/>
              <a:t>27-Dec-22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8DC89-6F8C-4F99-B9A7-FE8F7C500C8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C79D9B-8598-472A-862B-406C0CCE87E7}" type="datetimeFigureOut">
              <a:rPr lang="en-US" smtClean="0"/>
              <a:t>27-Dec-22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2213695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79D9B-8598-472A-862B-406C0CCE87E7}" type="datetimeFigureOut">
              <a:rPr lang="en-US" smtClean="0"/>
              <a:t>27-Dec-22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618522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79D9B-8598-472A-862B-406C0CCE87E7}" type="datetimeFigureOut">
              <a:rPr lang="en-US" smtClean="0"/>
              <a:t>27-Dec-22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2535097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176641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79D9B-8598-472A-862B-406C0CCE87E7}" type="datetimeFigureOut">
              <a:rPr lang="en-US" smtClean="0"/>
              <a:t>27-Dec-22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1159356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79D9B-8598-472A-862B-406C0CCE87E7}" type="datetimeFigureOut">
              <a:rPr lang="en-US" smtClean="0"/>
              <a:t>27-Dec-22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2770026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79D9B-8598-472A-862B-406C0CCE87E7}" type="datetimeFigureOut">
              <a:rPr lang="en-US" smtClean="0"/>
              <a:t>27-Dec-22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26855071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198562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0C79D9B-8598-472A-862B-406C0CCE87E7}" type="datetimeFigureOut">
              <a:rPr lang="en-US" smtClean="0"/>
              <a:t>27-Dec-22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8DC89-6F8C-4F99-B9A7-FE8F7C500C81}"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39172120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3454079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105673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8DC89-6F8C-4F99-B9A7-FE8F7C500C81}"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53653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655293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C79D9B-8598-472A-862B-406C0CCE87E7}" type="datetimeFigureOut">
              <a:rPr lang="en-US" smtClean="0"/>
              <a:t>27-Dec-22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19955853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0C79D9B-8598-472A-862B-406C0CCE87E7}" type="datetimeFigureOut">
              <a:rPr lang="en-US" smtClean="0"/>
              <a:t>27-Dec-22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746372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79D9B-8598-472A-862B-406C0CCE87E7}" type="datetimeFigureOut">
              <a:rPr lang="en-US" smtClean="0"/>
              <a:t>27-Dec-22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2426986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79D9B-8598-472A-862B-406C0CCE87E7}" type="datetimeFigureOut">
              <a:rPr lang="en-US" smtClean="0"/>
              <a:t>27-Dec-22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8DC89-6F8C-4F99-B9A7-FE8F7C500C81}" type="slidenum">
              <a:rPr lang="en-US" smtClean="0"/>
              <a:t>‹#›</a:t>
            </a:fld>
            <a:endParaRPr lang="en-US"/>
          </a:p>
        </p:txBody>
      </p:sp>
    </p:spTree>
    <p:extLst>
      <p:ext uri="{BB962C8B-B14F-4D97-AF65-F5344CB8AC3E}">
        <p14:creationId xmlns:p14="http://schemas.microsoft.com/office/powerpoint/2010/main" val="1219420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0C79D9B-8598-472A-862B-406C0CCE87E7}" type="datetimeFigureOut">
              <a:rPr lang="en-US" smtClean="0"/>
              <a:t>27-Dec-22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8DC89-6F8C-4F99-B9A7-FE8F7C500C81}" type="slidenum">
              <a:rPr lang="en-US" smtClean="0"/>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8DC89-6F8C-4F99-B9A7-FE8F7C500C81}"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0C79D9B-8598-472A-862B-406C0CCE87E7}" type="datetimeFigureOut">
              <a:rPr lang="en-US" smtClean="0"/>
              <a:t>27-Dec-22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98DC89-6F8C-4F99-B9A7-FE8F7C500C8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0C79D9B-8598-472A-862B-406C0CCE87E7}" type="datetimeFigureOut">
              <a:rPr lang="en-US" smtClean="0"/>
              <a:t>27-Dec-22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98DC89-6F8C-4F99-B9A7-FE8F7C500C81}"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79D9B-8598-472A-862B-406C0CCE87E7}" type="datetimeFigureOut">
              <a:rPr lang="en-US" smtClean="0"/>
              <a:t>27-Dec-22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98DC89-6F8C-4F99-B9A7-FE8F7C500C8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8DC89-6F8C-4F99-B9A7-FE8F7C500C8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70C79D9B-8598-472A-862B-406C0CCE87E7}" type="datetimeFigureOut">
              <a:rPr lang="en-US" smtClean="0"/>
              <a:t>27-Dec-22</a:t>
            </a:fld>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F098DC89-6F8C-4F99-B9A7-FE8F7C500C81}" type="slidenum">
              <a:rPr lang="en-US" smtClean="0"/>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70C79D9B-8598-472A-862B-406C0CCE87E7}" type="datetimeFigureOut">
              <a:rPr lang="en-US" smtClean="0"/>
              <a:t>27-Dec-22</a:t>
            </a:fld>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F098DC89-6F8C-4F99-B9A7-FE8F7C500C8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0C79D9B-8598-472A-862B-406C0CCE87E7}" type="datetimeFigureOut">
              <a:rPr lang="en-US" smtClean="0"/>
              <a:t>27-Dec-22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098DC89-6F8C-4F99-B9A7-FE8F7C500C81}" type="slidenum">
              <a:rPr lang="en-US" smtClean="0"/>
              <a:t>‹#›</a:t>
            </a:fld>
            <a:endParaRPr lang="en-US"/>
          </a:p>
        </p:txBody>
      </p:sp>
    </p:spTree>
    <p:extLst>
      <p:ext uri="{BB962C8B-B14F-4D97-AF65-F5344CB8AC3E}">
        <p14:creationId xmlns:p14="http://schemas.microsoft.com/office/powerpoint/2010/main" val="3169480406"/>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researchgate.net/publication/304703920_A_Review_Paper_on_E-Commerce" TargetMode="External"/><Relationship Id="rId3" Type="http://schemas.openxmlformats.org/officeDocument/2006/relationships/hyperlink" Target="https://docs.djangoproject.com/en/4.0/" TargetMode="External"/><Relationship Id="rId7" Type="http://schemas.openxmlformats.org/officeDocument/2006/relationships/hyperlink" Target="https://chaldal.com/" TargetMode="External"/><Relationship Id="rId2" Type="http://schemas.openxmlformats.org/officeDocument/2006/relationships/hyperlink" Target="https://onlineshoppingbd.org/bagdoom-com/" TargetMode="External"/><Relationship Id="rId1" Type="http://schemas.openxmlformats.org/officeDocument/2006/relationships/slideLayout" Target="../slideLayouts/slideLayout2.xml"/><Relationship Id="rId6" Type="http://schemas.openxmlformats.org/officeDocument/2006/relationships/hyperlink" Target="https://www.startech.com.bd/" TargetMode="External"/><Relationship Id="rId5" Type="http://schemas.openxmlformats.org/officeDocument/2006/relationships/hyperlink" Target="https://angular.io/docs" TargetMode="External"/><Relationship Id="rId4" Type="http://schemas.openxmlformats.org/officeDocument/2006/relationships/hyperlink" Target="https://www.django-rest-framework.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717756"/>
            <a:ext cx="10363200" cy="2025448"/>
          </a:xfrm>
        </p:spPr>
        <p:txBody>
          <a:bodyPr>
            <a:normAutofit fontScale="90000"/>
          </a:bodyPr>
          <a:lstStyle/>
          <a:p>
            <a:r>
              <a:rPr lang="en-US" b="0" dirty="0"/>
              <a:t>Presentation</a:t>
            </a:r>
            <a:r>
              <a:rPr lang="en-US" dirty="0"/>
              <a:t> </a:t>
            </a:r>
            <a:r>
              <a:rPr lang="en-US" b="0" dirty="0"/>
              <a:t>Phase-III</a:t>
            </a:r>
            <a:r>
              <a:rPr lang="en-US" dirty="0"/>
              <a:t/>
            </a:r>
            <a:br>
              <a:rPr lang="en-US" dirty="0"/>
            </a:br>
            <a:r>
              <a:rPr lang="en-US" dirty="0"/>
              <a:t/>
            </a:r>
            <a:br>
              <a:rPr lang="en-US" dirty="0"/>
            </a:br>
            <a:r>
              <a:rPr lang="en-US" sz="2200" dirty="0">
                <a:effectLst/>
              </a:rPr>
              <a:t>SINGLE PAGE E-COMMERCE WEB APPLICATION</a:t>
            </a:r>
            <a:r>
              <a:rPr lang="en-US" dirty="0">
                <a:effectLst/>
              </a:rPr>
              <a:t/>
            </a:r>
            <a:br>
              <a:rPr lang="en-US" dirty="0">
                <a:effectLst/>
              </a:rPr>
            </a:br>
            <a:r>
              <a:rPr lang="en-US" sz="2800" b="1" dirty="0"/>
              <a:t>By</a:t>
            </a:r>
          </a:p>
        </p:txBody>
      </p:sp>
      <p:sp>
        <p:nvSpPr>
          <p:cNvPr id="3" name="Subtitle 2"/>
          <p:cNvSpPr>
            <a:spLocks noGrp="1"/>
          </p:cNvSpPr>
          <p:nvPr>
            <p:ph type="subTitle" idx="1"/>
          </p:nvPr>
        </p:nvSpPr>
        <p:spPr>
          <a:xfrm>
            <a:off x="3124200" y="3657600"/>
            <a:ext cx="7924800" cy="762000"/>
          </a:xfrm>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40089448"/>
              </p:ext>
            </p:extLst>
          </p:nvPr>
        </p:nvGraphicFramePr>
        <p:xfrm>
          <a:off x="3048000" y="3200400"/>
          <a:ext cx="8077201" cy="1305804"/>
        </p:xfrm>
        <a:graphic>
          <a:graphicData uri="http://schemas.openxmlformats.org/drawingml/2006/table">
            <a:tbl>
              <a:tblPr firstRow="1" firstCol="1" bandRow="1">
                <a:tableStyleId>{5C22544A-7EE6-4342-B048-85BDC9FD1C3A}</a:tableStyleId>
              </a:tblPr>
              <a:tblGrid>
                <a:gridCol w="4000137">
                  <a:extLst>
                    <a:ext uri="{9D8B030D-6E8A-4147-A177-3AD203B41FA5}">
                      <a16:colId xmlns:a16="http://schemas.microsoft.com/office/drawing/2014/main" val="421003457"/>
                    </a:ext>
                  </a:extLst>
                </a:gridCol>
                <a:gridCol w="1767093">
                  <a:extLst>
                    <a:ext uri="{9D8B030D-6E8A-4147-A177-3AD203B41FA5}">
                      <a16:colId xmlns:a16="http://schemas.microsoft.com/office/drawing/2014/main" val="2316295966"/>
                    </a:ext>
                  </a:extLst>
                </a:gridCol>
                <a:gridCol w="2309971">
                  <a:extLst>
                    <a:ext uri="{9D8B030D-6E8A-4147-A177-3AD203B41FA5}">
                      <a16:colId xmlns:a16="http://schemas.microsoft.com/office/drawing/2014/main" val="485530258"/>
                    </a:ext>
                  </a:extLst>
                </a:gridCol>
              </a:tblGrid>
              <a:tr h="294777">
                <a:tc>
                  <a:txBody>
                    <a:bodyPr/>
                    <a:lstStyle/>
                    <a:p>
                      <a:pPr marL="0" marR="0">
                        <a:lnSpc>
                          <a:spcPct val="115000"/>
                        </a:lnSpc>
                        <a:spcBef>
                          <a:spcPts val="0"/>
                        </a:spcBef>
                        <a:spcAft>
                          <a:spcPts val="0"/>
                        </a:spcAft>
                      </a:pPr>
                      <a:r>
                        <a:rPr lang="en-US" dirty="0" err="1">
                          <a:solidFill>
                            <a:schemeClr val="tx2">
                              <a:lumMod val="50000"/>
                            </a:schemeClr>
                          </a:solidFill>
                        </a:rPr>
                        <a:t>Md</a:t>
                      </a:r>
                      <a:r>
                        <a:rPr lang="en-US" dirty="0">
                          <a:solidFill>
                            <a:schemeClr val="tx2">
                              <a:lumMod val="50000"/>
                            </a:schemeClr>
                          </a:solidFill>
                        </a:rPr>
                        <a:t> </a:t>
                      </a:r>
                      <a:r>
                        <a:rPr lang="en-US" dirty="0" err="1">
                          <a:solidFill>
                            <a:schemeClr val="tx2">
                              <a:lumMod val="50000"/>
                            </a:schemeClr>
                          </a:solidFill>
                        </a:rPr>
                        <a:t>Taneemul</a:t>
                      </a:r>
                      <a:r>
                        <a:rPr lang="en-US" dirty="0">
                          <a:solidFill>
                            <a:schemeClr val="tx2">
                              <a:lumMod val="50000"/>
                            </a:schemeClr>
                          </a:solidFill>
                        </a:rPr>
                        <a:t> Hasan </a:t>
                      </a:r>
                      <a:r>
                        <a:rPr lang="en-US" dirty="0" err="1">
                          <a:solidFill>
                            <a:schemeClr val="tx2">
                              <a:lumMod val="50000"/>
                            </a:schemeClr>
                          </a:solidFill>
                        </a:rPr>
                        <a:t>Bhuiyan</a:t>
                      </a:r>
                      <a:endParaRPr lang="en-US" dirty="0">
                        <a:solidFill>
                          <a:schemeClr val="tx2">
                            <a:lumMod val="50000"/>
                          </a:schemeClr>
                        </a:solidFill>
                      </a:endParaRPr>
                    </a:p>
                  </a:txBody>
                  <a:tcPr marL="68580" marR="68580" marT="0" marB="0">
                    <a:solidFill>
                      <a:schemeClr val="bg1"/>
                    </a:solidFill>
                  </a:tcPr>
                </a:tc>
                <a:tc>
                  <a:txBody>
                    <a:bodyPr/>
                    <a:lstStyle/>
                    <a:p>
                      <a:pPr marL="0" marR="0">
                        <a:lnSpc>
                          <a:spcPct val="115000"/>
                        </a:lnSpc>
                        <a:spcBef>
                          <a:spcPts val="0"/>
                        </a:spcBef>
                        <a:spcAft>
                          <a:spcPts val="0"/>
                        </a:spcAft>
                      </a:pPr>
                      <a:r>
                        <a:rPr lang="en-US" dirty="0">
                          <a:solidFill>
                            <a:schemeClr val="tx2">
                              <a:lumMod val="50000"/>
                            </a:schemeClr>
                          </a:solidFill>
                        </a:rPr>
                        <a:t>2191081031</a:t>
                      </a:r>
                    </a:p>
                  </a:txBody>
                  <a:tcPr marL="68580" marR="68580" marT="0" marB="0">
                    <a:solidFill>
                      <a:schemeClr val="bg1"/>
                    </a:solidFill>
                  </a:tcPr>
                </a:tc>
                <a:tc>
                  <a:txBody>
                    <a:bodyPr/>
                    <a:lstStyle/>
                    <a:p>
                      <a:pPr marL="0" marR="0" algn="r">
                        <a:lnSpc>
                          <a:spcPct val="115000"/>
                        </a:lnSpc>
                        <a:spcBef>
                          <a:spcPts val="0"/>
                        </a:spcBef>
                        <a:spcAft>
                          <a:spcPts val="0"/>
                        </a:spcAft>
                      </a:pPr>
                      <a:r>
                        <a:rPr lang="en-US" dirty="0">
                          <a:solidFill>
                            <a:schemeClr val="tx2">
                              <a:lumMod val="50000"/>
                            </a:schemeClr>
                          </a:solidFill>
                        </a:rPr>
                        <a:t>47 (A DAY)</a:t>
                      </a:r>
                    </a:p>
                  </a:txBody>
                  <a:tcPr marL="68580" marR="68580" marT="0" marB="0">
                    <a:solidFill>
                      <a:schemeClr val="bg1"/>
                    </a:solidFill>
                  </a:tcPr>
                </a:tc>
                <a:extLst>
                  <a:ext uri="{0D108BD9-81ED-4DB2-BD59-A6C34878D82A}">
                    <a16:rowId xmlns:a16="http://schemas.microsoft.com/office/drawing/2014/main" val="1456556067"/>
                  </a:ext>
                </a:extLst>
              </a:tr>
              <a:tr h="333541">
                <a:tc>
                  <a:txBody>
                    <a:bodyPr/>
                    <a:lstStyle/>
                    <a:p>
                      <a:pPr marL="0" marR="0">
                        <a:lnSpc>
                          <a:spcPct val="115000"/>
                        </a:lnSpc>
                        <a:spcBef>
                          <a:spcPts val="0"/>
                        </a:spcBef>
                        <a:spcAft>
                          <a:spcPts val="0"/>
                        </a:spcAft>
                      </a:pPr>
                      <a:r>
                        <a:rPr lang="en-US" dirty="0" err="1">
                          <a:solidFill>
                            <a:schemeClr val="tx2">
                              <a:lumMod val="50000"/>
                            </a:schemeClr>
                          </a:solidFill>
                        </a:rPr>
                        <a:t>Alamin</a:t>
                      </a:r>
                      <a:r>
                        <a:rPr lang="en-US" dirty="0">
                          <a:solidFill>
                            <a:schemeClr val="tx2">
                              <a:lumMod val="50000"/>
                            </a:schemeClr>
                          </a:solidFill>
                        </a:rPr>
                        <a:t> </a:t>
                      </a:r>
                    </a:p>
                  </a:txBody>
                  <a:tcPr marL="68580" marR="68580" marT="0" marB="0">
                    <a:solidFill>
                      <a:schemeClr val="bg1"/>
                    </a:solidFill>
                  </a:tcPr>
                </a:tc>
                <a:tc>
                  <a:txBody>
                    <a:bodyPr/>
                    <a:lstStyle/>
                    <a:p>
                      <a:pPr marL="0" marR="0">
                        <a:lnSpc>
                          <a:spcPct val="115000"/>
                        </a:lnSpc>
                        <a:spcBef>
                          <a:spcPts val="0"/>
                        </a:spcBef>
                        <a:spcAft>
                          <a:spcPts val="0"/>
                        </a:spcAft>
                      </a:pPr>
                      <a:r>
                        <a:rPr lang="en-US" b="1" dirty="0">
                          <a:solidFill>
                            <a:schemeClr val="tx2">
                              <a:lumMod val="50000"/>
                            </a:schemeClr>
                          </a:solidFill>
                        </a:rPr>
                        <a:t>2191081030</a:t>
                      </a:r>
                    </a:p>
                  </a:txBody>
                  <a:tcPr marL="68580" marR="68580" marT="0" marB="0">
                    <a:solidFill>
                      <a:schemeClr val="bg1"/>
                    </a:solidFill>
                  </a:tcPr>
                </a:tc>
                <a:tc>
                  <a:txBody>
                    <a:bodyPr/>
                    <a:lstStyle/>
                    <a:p>
                      <a:pPr marL="0" marR="0" algn="r">
                        <a:lnSpc>
                          <a:spcPct val="115000"/>
                        </a:lnSpc>
                        <a:spcBef>
                          <a:spcPts val="0"/>
                        </a:spcBef>
                        <a:spcAft>
                          <a:spcPts val="0"/>
                        </a:spcAft>
                      </a:pPr>
                      <a:r>
                        <a:rPr lang="en-US" b="1" dirty="0">
                          <a:solidFill>
                            <a:schemeClr val="tx2">
                              <a:lumMod val="50000"/>
                            </a:schemeClr>
                          </a:solidFill>
                        </a:rPr>
                        <a:t>47 (A DAY)</a:t>
                      </a:r>
                    </a:p>
                  </a:txBody>
                  <a:tcPr marL="68580" marR="68580" marT="0" marB="0">
                    <a:solidFill>
                      <a:schemeClr val="bg1"/>
                    </a:solidFill>
                  </a:tcPr>
                </a:tc>
                <a:extLst>
                  <a:ext uri="{0D108BD9-81ED-4DB2-BD59-A6C34878D82A}">
                    <a16:rowId xmlns:a16="http://schemas.microsoft.com/office/drawing/2014/main" val="3769403162"/>
                  </a:ext>
                </a:extLst>
              </a:tr>
              <a:tr h="333541">
                <a:tc>
                  <a:txBody>
                    <a:bodyPr/>
                    <a:lstStyle/>
                    <a:p>
                      <a:pPr marL="0" marR="0">
                        <a:lnSpc>
                          <a:spcPct val="115000"/>
                        </a:lnSpc>
                        <a:spcBef>
                          <a:spcPts val="0"/>
                        </a:spcBef>
                        <a:spcAft>
                          <a:spcPts val="0"/>
                        </a:spcAft>
                      </a:pPr>
                      <a:r>
                        <a:rPr lang="en-US" dirty="0">
                          <a:solidFill>
                            <a:schemeClr val="tx2">
                              <a:lumMod val="50000"/>
                            </a:schemeClr>
                          </a:solidFill>
                        </a:rPr>
                        <a:t>Nusrat Jahan Rita</a:t>
                      </a:r>
                    </a:p>
                  </a:txBody>
                  <a:tcPr marL="68580" marR="68580" marT="0" marB="0">
                    <a:solidFill>
                      <a:schemeClr val="bg1"/>
                    </a:solidFill>
                  </a:tcPr>
                </a:tc>
                <a:tc>
                  <a:txBody>
                    <a:bodyPr/>
                    <a:lstStyle/>
                    <a:p>
                      <a:pPr marL="0" marR="0">
                        <a:lnSpc>
                          <a:spcPct val="115000"/>
                        </a:lnSpc>
                        <a:spcBef>
                          <a:spcPts val="0"/>
                        </a:spcBef>
                        <a:spcAft>
                          <a:spcPts val="0"/>
                        </a:spcAft>
                      </a:pPr>
                      <a:r>
                        <a:rPr lang="en-US" b="1" dirty="0">
                          <a:solidFill>
                            <a:schemeClr val="tx2">
                              <a:lumMod val="50000"/>
                            </a:schemeClr>
                          </a:solidFill>
                        </a:rPr>
                        <a:t>2191081015</a:t>
                      </a:r>
                    </a:p>
                  </a:txBody>
                  <a:tcPr marL="68580" marR="68580" marT="0" marB="0">
                    <a:solidFill>
                      <a:schemeClr val="bg1"/>
                    </a:solidFill>
                  </a:tcPr>
                </a:tc>
                <a:tc>
                  <a:txBody>
                    <a:bodyPr/>
                    <a:lstStyle/>
                    <a:p>
                      <a:pPr marL="0" marR="0" algn="r">
                        <a:lnSpc>
                          <a:spcPct val="115000"/>
                        </a:lnSpc>
                        <a:spcBef>
                          <a:spcPts val="0"/>
                        </a:spcBef>
                        <a:spcAft>
                          <a:spcPts val="0"/>
                        </a:spcAft>
                      </a:pPr>
                      <a:r>
                        <a:rPr lang="en-US" b="1" dirty="0">
                          <a:solidFill>
                            <a:schemeClr val="tx2">
                              <a:lumMod val="50000"/>
                            </a:schemeClr>
                          </a:solidFill>
                        </a:rPr>
                        <a:t>47 (A DAY)</a:t>
                      </a:r>
                    </a:p>
                  </a:txBody>
                  <a:tcPr marL="68580" marR="68580" marT="0" marB="0">
                    <a:solidFill>
                      <a:schemeClr val="bg1"/>
                    </a:solidFill>
                  </a:tcPr>
                </a:tc>
                <a:extLst>
                  <a:ext uri="{0D108BD9-81ED-4DB2-BD59-A6C34878D82A}">
                    <a16:rowId xmlns:a16="http://schemas.microsoft.com/office/drawing/2014/main" val="4117436425"/>
                  </a:ext>
                </a:extLst>
              </a:tr>
              <a:tr h="333541">
                <a:tc>
                  <a:txBody>
                    <a:bodyPr/>
                    <a:lstStyle/>
                    <a:p>
                      <a:pPr marL="0" marR="0">
                        <a:lnSpc>
                          <a:spcPct val="115000"/>
                        </a:lnSpc>
                        <a:spcBef>
                          <a:spcPts val="0"/>
                        </a:spcBef>
                        <a:spcAft>
                          <a:spcPts val="0"/>
                        </a:spcAft>
                      </a:pPr>
                      <a:r>
                        <a:rPr lang="en-US" dirty="0" err="1">
                          <a:solidFill>
                            <a:schemeClr val="tx2">
                              <a:lumMod val="50000"/>
                            </a:schemeClr>
                          </a:solidFill>
                        </a:rPr>
                        <a:t>Md</a:t>
                      </a:r>
                      <a:r>
                        <a:rPr lang="en-US" dirty="0">
                          <a:solidFill>
                            <a:schemeClr val="tx2">
                              <a:lumMod val="50000"/>
                            </a:schemeClr>
                          </a:solidFill>
                        </a:rPr>
                        <a:t> </a:t>
                      </a:r>
                      <a:r>
                        <a:rPr lang="en-US" dirty="0" err="1">
                          <a:solidFill>
                            <a:schemeClr val="tx2">
                              <a:lumMod val="50000"/>
                            </a:schemeClr>
                          </a:solidFill>
                        </a:rPr>
                        <a:t>Mazedul</a:t>
                      </a:r>
                      <a:r>
                        <a:rPr lang="en-US" dirty="0">
                          <a:solidFill>
                            <a:schemeClr val="tx2">
                              <a:lumMod val="50000"/>
                            </a:schemeClr>
                          </a:solidFill>
                        </a:rPr>
                        <a:t> </a:t>
                      </a:r>
                      <a:r>
                        <a:rPr lang="en-US" dirty="0" err="1">
                          <a:solidFill>
                            <a:schemeClr val="tx2">
                              <a:lumMod val="50000"/>
                            </a:schemeClr>
                          </a:solidFill>
                        </a:rPr>
                        <a:t>Hoque</a:t>
                      </a:r>
                      <a:endParaRPr lang="en-US" dirty="0">
                        <a:solidFill>
                          <a:schemeClr val="tx2">
                            <a:lumMod val="50000"/>
                          </a:schemeClr>
                        </a:solidFill>
                      </a:endParaRPr>
                    </a:p>
                  </a:txBody>
                  <a:tcPr marL="68580" marR="68580" marT="0" marB="0">
                    <a:solidFill>
                      <a:schemeClr val="bg1"/>
                    </a:solidFill>
                  </a:tcPr>
                </a:tc>
                <a:tc>
                  <a:txBody>
                    <a:bodyPr/>
                    <a:lstStyle/>
                    <a:p>
                      <a:pPr marL="0" marR="0">
                        <a:lnSpc>
                          <a:spcPct val="115000"/>
                        </a:lnSpc>
                        <a:spcBef>
                          <a:spcPts val="0"/>
                        </a:spcBef>
                        <a:spcAft>
                          <a:spcPts val="0"/>
                        </a:spcAft>
                      </a:pPr>
                      <a:r>
                        <a:rPr lang="en-US" b="1" dirty="0">
                          <a:solidFill>
                            <a:schemeClr val="tx2">
                              <a:lumMod val="50000"/>
                            </a:schemeClr>
                          </a:solidFill>
                        </a:rPr>
                        <a:t>2191081033</a:t>
                      </a:r>
                    </a:p>
                  </a:txBody>
                  <a:tcPr marL="68580" marR="68580" marT="0" marB="0">
                    <a:solidFill>
                      <a:schemeClr val="bg1"/>
                    </a:solidFill>
                  </a:tcPr>
                </a:tc>
                <a:tc>
                  <a:txBody>
                    <a:bodyPr/>
                    <a:lstStyle/>
                    <a:p>
                      <a:pPr marL="0" marR="0" algn="r">
                        <a:lnSpc>
                          <a:spcPct val="115000"/>
                        </a:lnSpc>
                        <a:spcBef>
                          <a:spcPts val="0"/>
                        </a:spcBef>
                        <a:spcAft>
                          <a:spcPts val="0"/>
                        </a:spcAft>
                      </a:pPr>
                      <a:r>
                        <a:rPr lang="en-US" b="1" dirty="0">
                          <a:solidFill>
                            <a:schemeClr val="tx2">
                              <a:lumMod val="50000"/>
                            </a:schemeClr>
                          </a:solidFill>
                        </a:rPr>
                        <a:t>47 (A DAY)</a:t>
                      </a:r>
                    </a:p>
                  </a:txBody>
                  <a:tcPr marL="68580" marR="68580" marT="0" marB="0">
                    <a:solidFill>
                      <a:schemeClr val="bg1"/>
                    </a:solidFill>
                  </a:tcPr>
                </a:tc>
                <a:extLst>
                  <a:ext uri="{0D108BD9-81ED-4DB2-BD59-A6C34878D82A}">
                    <a16:rowId xmlns:a16="http://schemas.microsoft.com/office/drawing/2014/main" val="3800867978"/>
                  </a:ext>
                </a:extLst>
              </a:tr>
            </a:tbl>
          </a:graphicData>
        </a:graphic>
      </p:graphicFrame>
    </p:spTree>
    <p:extLst>
      <p:ext uri="{BB962C8B-B14F-4D97-AF65-F5344CB8AC3E}">
        <p14:creationId xmlns:p14="http://schemas.microsoft.com/office/powerpoint/2010/main" val="4255856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81329"/>
            <a:ext cx="10668000" cy="4525963"/>
          </a:xfrm>
        </p:spPr>
        <p:txBody>
          <a:bodyPr/>
          <a:lstStyle/>
          <a:p>
            <a:pPr>
              <a:buFont typeface="Wingdings" panose="05000000000000000000" pitchFamily="2" charset="2"/>
              <a:buChar char="Ø"/>
            </a:pPr>
            <a:endParaRPr lang="en-US" dirty="0"/>
          </a:p>
          <a:p>
            <a:pPr>
              <a:buFont typeface="Wingdings" panose="05000000000000000000" pitchFamily="2" charset="2"/>
              <a:buChar char="Ø"/>
            </a:pPr>
            <a:r>
              <a:rPr lang="en-US" sz="2400" dirty="0"/>
              <a:t>Dashboard</a:t>
            </a:r>
          </a:p>
          <a:p>
            <a:pPr>
              <a:buFont typeface="Wingdings" panose="05000000000000000000" pitchFamily="2" charset="2"/>
              <a:buChar char="Ø"/>
            </a:pPr>
            <a:r>
              <a:rPr lang="en-US" sz="2400" dirty="0"/>
              <a:t>Profile</a:t>
            </a:r>
          </a:p>
          <a:p>
            <a:pPr>
              <a:buFont typeface="Wingdings" panose="05000000000000000000" pitchFamily="2" charset="2"/>
              <a:buChar char="Ø"/>
            </a:pPr>
            <a:r>
              <a:rPr lang="en-US" sz="2400" dirty="0"/>
              <a:t>Authentication System</a:t>
            </a:r>
          </a:p>
          <a:p>
            <a:pPr>
              <a:buFont typeface="Wingdings" panose="05000000000000000000" pitchFamily="2" charset="2"/>
              <a:buChar char="Ø"/>
            </a:pPr>
            <a:r>
              <a:rPr lang="en-US" sz="2400" dirty="0"/>
              <a:t>Order System</a:t>
            </a:r>
          </a:p>
          <a:p>
            <a:pPr>
              <a:buFont typeface="Wingdings" panose="05000000000000000000" pitchFamily="2" charset="2"/>
              <a:buChar char="Ø"/>
            </a:pPr>
            <a:r>
              <a:rPr lang="en-US" sz="2400" dirty="0"/>
              <a:t>Admin Panel</a:t>
            </a:r>
          </a:p>
          <a:p>
            <a:pPr>
              <a:buFont typeface="Wingdings" panose="05000000000000000000" pitchFamily="2" charset="2"/>
              <a:buChar char="Ø"/>
            </a:pPr>
            <a:r>
              <a:rPr lang="en-US" sz="2400" dirty="0"/>
              <a:t>Advance Technologies</a:t>
            </a:r>
          </a:p>
        </p:txBody>
      </p:sp>
      <p:sp>
        <p:nvSpPr>
          <p:cNvPr id="2" name="Title 1"/>
          <p:cNvSpPr>
            <a:spLocks noGrp="1"/>
          </p:cNvSpPr>
          <p:nvPr>
            <p:ph type="title"/>
          </p:nvPr>
        </p:nvSpPr>
        <p:spPr>
          <a:xfrm>
            <a:off x="1143000" y="685800"/>
            <a:ext cx="10439400" cy="609600"/>
          </a:xfrm>
        </p:spPr>
        <p:txBody>
          <a:bodyPr>
            <a:noAutofit/>
          </a:bodyPr>
          <a:lstStyle/>
          <a:p>
            <a:r>
              <a:rPr lang="en-US" sz="4300" b="0" dirty="0"/>
              <a:t>Implementation </a:t>
            </a:r>
          </a:p>
        </p:txBody>
      </p:sp>
    </p:spTree>
    <p:extLst>
      <p:ext uri="{BB962C8B-B14F-4D97-AF65-F5344CB8AC3E}">
        <p14:creationId xmlns:p14="http://schemas.microsoft.com/office/powerpoint/2010/main" val="1369607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24569" y="228600"/>
            <a:ext cx="4314231" cy="609600"/>
          </a:xfrm>
        </p:spPr>
        <p:txBody>
          <a:bodyPr>
            <a:noAutofit/>
          </a:bodyPr>
          <a:lstStyle/>
          <a:p>
            <a:r>
              <a:rPr lang="en-US" sz="4300" b="0" dirty="0"/>
              <a:t>Dashboard</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695" y="974634"/>
            <a:ext cx="10744200" cy="3368766"/>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4035"/>
          <a:stretch/>
        </p:blipFill>
        <p:spPr>
          <a:xfrm>
            <a:off x="1361440" y="5410200"/>
            <a:ext cx="10820400" cy="14427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611" y="968715"/>
            <a:ext cx="10739284" cy="4470982"/>
          </a:xfrm>
          <a:prstGeom prst="rect">
            <a:avLst/>
          </a:prstGeom>
        </p:spPr>
      </p:pic>
    </p:spTree>
    <p:extLst>
      <p:ext uri="{BB962C8B-B14F-4D97-AF65-F5344CB8AC3E}">
        <p14:creationId xmlns:p14="http://schemas.microsoft.com/office/powerpoint/2010/main" val="2489525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481138"/>
            <a:ext cx="8001000" cy="4525962"/>
          </a:xfrm>
        </p:spPr>
      </p:pic>
      <p:sp>
        <p:nvSpPr>
          <p:cNvPr id="3" name="Title 2"/>
          <p:cNvSpPr>
            <a:spLocks noGrp="1"/>
          </p:cNvSpPr>
          <p:nvPr>
            <p:ph type="title"/>
          </p:nvPr>
        </p:nvSpPr>
        <p:spPr>
          <a:xfrm>
            <a:off x="1143000" y="304800"/>
            <a:ext cx="8153400" cy="685800"/>
          </a:xfrm>
        </p:spPr>
        <p:txBody>
          <a:bodyPr>
            <a:noAutofit/>
          </a:bodyPr>
          <a:lstStyle/>
          <a:p>
            <a:r>
              <a:rPr lang="en-US" sz="4300" b="0" dirty="0"/>
              <a:t>Dashboard </a:t>
            </a:r>
            <a:r>
              <a:rPr lang="en-US" sz="2400" b="0" dirty="0">
                <a:solidFill>
                  <a:schemeClr val="accent3">
                    <a:lumMod val="75000"/>
                  </a:schemeClr>
                </a:solidFill>
              </a:rPr>
              <a:t>(Product)</a:t>
            </a:r>
          </a:p>
        </p:txBody>
      </p:sp>
    </p:spTree>
    <p:extLst>
      <p:ext uri="{BB962C8B-B14F-4D97-AF65-F5344CB8AC3E}">
        <p14:creationId xmlns:p14="http://schemas.microsoft.com/office/powerpoint/2010/main" val="470457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914400"/>
            <a:ext cx="5257801" cy="4495797"/>
          </a:xfrm>
          <a:prstGeom prst="rect">
            <a:avLst/>
          </a:prstGeom>
        </p:spPr>
      </p:pic>
      <p:pic>
        <p:nvPicPr>
          <p:cNvPr id="9"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154904"/>
            <a:ext cx="5090477" cy="4167189"/>
          </a:xfrm>
          <a:prstGeom prst="rect">
            <a:avLst/>
          </a:prstGeom>
        </p:spPr>
      </p:pic>
      <p:pic>
        <p:nvPicPr>
          <p:cNvPr id="3" name="Picture 2"/>
          <p:cNvPicPr>
            <a:picLocks noChangeAspect="1"/>
          </p:cNvPicPr>
          <p:nvPr/>
        </p:nvPicPr>
        <p:blipFill>
          <a:blip r:embed="rId4"/>
          <a:stretch>
            <a:fillRect/>
          </a:stretch>
        </p:blipFill>
        <p:spPr>
          <a:xfrm>
            <a:off x="1142999" y="5486400"/>
            <a:ext cx="5181601" cy="774259"/>
          </a:xfrm>
          <a:prstGeom prst="rect">
            <a:avLst/>
          </a:prstGeom>
        </p:spPr>
      </p:pic>
      <p:pic>
        <p:nvPicPr>
          <p:cNvPr id="17" name="Picture 16"/>
          <p:cNvPicPr>
            <a:picLocks noChangeAspect="1"/>
          </p:cNvPicPr>
          <p:nvPr/>
        </p:nvPicPr>
        <p:blipFill>
          <a:blip r:embed="rId5"/>
          <a:stretch>
            <a:fillRect/>
          </a:stretch>
        </p:blipFill>
        <p:spPr>
          <a:xfrm>
            <a:off x="6629400" y="5476568"/>
            <a:ext cx="5181600" cy="774259"/>
          </a:xfrm>
          <a:prstGeom prst="rect">
            <a:avLst/>
          </a:prstGeom>
        </p:spPr>
      </p:pic>
      <p:pic>
        <p:nvPicPr>
          <p:cNvPr id="19" name="Picture 18"/>
          <p:cNvPicPr>
            <a:picLocks noChangeAspect="1"/>
          </p:cNvPicPr>
          <p:nvPr/>
        </p:nvPicPr>
        <p:blipFill>
          <a:blip r:embed="rId6"/>
          <a:stretch>
            <a:fillRect/>
          </a:stretch>
        </p:blipFill>
        <p:spPr>
          <a:xfrm>
            <a:off x="1115970" y="457200"/>
            <a:ext cx="4316342" cy="609653"/>
          </a:xfrm>
          <a:prstGeom prst="rect">
            <a:avLst/>
          </a:prstGeom>
        </p:spPr>
      </p:pic>
    </p:spTree>
    <p:extLst>
      <p:ext uri="{BB962C8B-B14F-4D97-AF65-F5344CB8AC3E}">
        <p14:creationId xmlns:p14="http://schemas.microsoft.com/office/powerpoint/2010/main" val="595765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3050"/>
            <a:ext cx="3733800" cy="793750"/>
          </a:xfrm>
        </p:spPr>
        <p:txBody>
          <a:bodyPr>
            <a:normAutofit/>
          </a:bodyPr>
          <a:lstStyle/>
          <a:p>
            <a:r>
              <a:rPr lang="en-US" sz="4300" b="0" dirty="0"/>
              <a:t>Profile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66800"/>
            <a:ext cx="10058400" cy="5420078"/>
          </a:xfrm>
          <a:prstGeom prst="rect">
            <a:avLst/>
          </a:prstGeom>
        </p:spPr>
      </p:pic>
    </p:spTree>
    <p:extLst>
      <p:ext uri="{BB962C8B-B14F-4D97-AF65-F5344CB8AC3E}">
        <p14:creationId xmlns:p14="http://schemas.microsoft.com/office/powerpoint/2010/main" val="2651982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0414" y="1219200"/>
            <a:ext cx="10097186" cy="5029200"/>
          </a:xfrm>
        </p:spPr>
      </p:pic>
      <p:sp>
        <p:nvSpPr>
          <p:cNvPr id="4" name="Title 3"/>
          <p:cNvSpPr>
            <a:spLocks noGrp="1"/>
          </p:cNvSpPr>
          <p:nvPr>
            <p:ph type="title"/>
          </p:nvPr>
        </p:nvSpPr>
        <p:spPr>
          <a:xfrm>
            <a:off x="1295400" y="533400"/>
            <a:ext cx="10287000" cy="457200"/>
          </a:xfrm>
        </p:spPr>
        <p:txBody>
          <a:bodyPr>
            <a:noAutofit/>
          </a:bodyPr>
          <a:lstStyle/>
          <a:p>
            <a:r>
              <a:rPr lang="en-US" sz="4300" b="0" dirty="0"/>
              <a:t>Profile </a:t>
            </a:r>
            <a:r>
              <a:rPr lang="en-US" sz="2400" b="0" dirty="0">
                <a:solidFill>
                  <a:schemeClr val="accent3">
                    <a:lumMod val="75000"/>
                  </a:schemeClr>
                </a:solidFill>
              </a:rPr>
              <a:t>(Update Personal Information)</a:t>
            </a:r>
            <a:endParaRPr lang="en-US" sz="2400" b="0" dirty="0"/>
          </a:p>
        </p:txBody>
      </p:sp>
    </p:spTree>
    <p:extLst>
      <p:ext uri="{BB962C8B-B14F-4D97-AF65-F5344CB8AC3E}">
        <p14:creationId xmlns:p14="http://schemas.microsoft.com/office/powerpoint/2010/main" val="954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219200"/>
            <a:ext cx="10363200" cy="5105400"/>
          </a:xfrm>
        </p:spPr>
      </p:pic>
      <p:sp>
        <p:nvSpPr>
          <p:cNvPr id="3" name="Title 2"/>
          <p:cNvSpPr>
            <a:spLocks noGrp="1"/>
          </p:cNvSpPr>
          <p:nvPr>
            <p:ph type="title"/>
          </p:nvPr>
        </p:nvSpPr>
        <p:spPr>
          <a:xfrm>
            <a:off x="1219200" y="274638"/>
            <a:ext cx="10363200" cy="1143000"/>
          </a:xfrm>
        </p:spPr>
        <p:txBody>
          <a:bodyPr>
            <a:normAutofit/>
          </a:bodyPr>
          <a:lstStyle/>
          <a:p>
            <a:r>
              <a:rPr lang="en-US" sz="4300" b="0" dirty="0"/>
              <a:t>Profile</a:t>
            </a:r>
            <a:r>
              <a:rPr lang="en-US" sz="4300" dirty="0"/>
              <a:t> </a:t>
            </a:r>
            <a:r>
              <a:rPr lang="en-US" sz="2400" b="0" dirty="0">
                <a:solidFill>
                  <a:schemeClr val="accent3">
                    <a:lumMod val="75000"/>
                  </a:schemeClr>
                </a:solidFill>
              </a:rPr>
              <a:t>(My Orders)</a:t>
            </a:r>
            <a:endParaRPr lang="en-US" sz="2400" b="0" dirty="0"/>
          </a:p>
        </p:txBody>
      </p:sp>
    </p:spTree>
    <p:extLst>
      <p:ext uri="{BB962C8B-B14F-4D97-AF65-F5344CB8AC3E}">
        <p14:creationId xmlns:p14="http://schemas.microsoft.com/office/powerpoint/2010/main" val="91963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3800" y="1295400"/>
            <a:ext cx="5638800" cy="5072062"/>
          </a:xfrm>
        </p:spPr>
      </p:pic>
      <p:sp>
        <p:nvSpPr>
          <p:cNvPr id="3" name="Title 2"/>
          <p:cNvSpPr>
            <a:spLocks noGrp="1"/>
          </p:cNvSpPr>
          <p:nvPr>
            <p:ph type="title"/>
          </p:nvPr>
        </p:nvSpPr>
        <p:spPr/>
        <p:txBody>
          <a:bodyPr>
            <a:normAutofit/>
          </a:bodyPr>
          <a:lstStyle/>
          <a:p>
            <a:r>
              <a:rPr lang="en-US" sz="4300" b="0" dirty="0"/>
              <a:t>PROFILE </a:t>
            </a:r>
            <a:r>
              <a:rPr lang="en-US" sz="2400" b="0" dirty="0">
                <a:solidFill>
                  <a:schemeClr val="accent3">
                    <a:lumMod val="75000"/>
                  </a:schemeClr>
                </a:solidFill>
              </a:rPr>
              <a:t>(Change Password)</a:t>
            </a:r>
            <a:endParaRPr lang="en-US" sz="2400" b="0" dirty="0"/>
          </a:p>
        </p:txBody>
      </p:sp>
    </p:spTree>
    <p:extLst>
      <p:ext uri="{BB962C8B-B14F-4D97-AF65-F5344CB8AC3E}">
        <p14:creationId xmlns:p14="http://schemas.microsoft.com/office/powerpoint/2010/main" val="4104435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308" y="1600200"/>
            <a:ext cx="9907383" cy="4419600"/>
          </a:xfrm>
        </p:spPr>
      </p:pic>
      <p:sp>
        <p:nvSpPr>
          <p:cNvPr id="3" name="Title 2"/>
          <p:cNvSpPr>
            <a:spLocks noGrp="1"/>
          </p:cNvSpPr>
          <p:nvPr>
            <p:ph type="title"/>
          </p:nvPr>
        </p:nvSpPr>
        <p:spPr>
          <a:xfrm>
            <a:off x="1142308" y="274638"/>
            <a:ext cx="10440092" cy="1143000"/>
          </a:xfrm>
        </p:spPr>
        <p:txBody>
          <a:bodyPr>
            <a:normAutofit/>
          </a:bodyPr>
          <a:lstStyle/>
          <a:p>
            <a:r>
              <a:rPr lang="en-US" sz="4300" b="0" dirty="0"/>
              <a:t>PROFILE </a:t>
            </a:r>
            <a:r>
              <a:rPr lang="en-US" sz="2400" b="0" dirty="0">
                <a:solidFill>
                  <a:schemeClr val="accent3">
                    <a:lumMod val="75000"/>
                  </a:schemeClr>
                </a:solidFill>
              </a:rPr>
              <a:t>(Update Email)</a:t>
            </a:r>
            <a:endParaRPr lang="en-US" sz="2400" b="0" dirty="0"/>
          </a:p>
        </p:txBody>
      </p:sp>
    </p:spTree>
    <p:extLst>
      <p:ext uri="{BB962C8B-B14F-4D97-AF65-F5344CB8AC3E}">
        <p14:creationId xmlns:p14="http://schemas.microsoft.com/office/powerpoint/2010/main" val="182007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295400"/>
            <a:ext cx="11201400" cy="4267200"/>
          </a:xfrm>
        </p:spPr>
      </p:pic>
      <p:sp>
        <p:nvSpPr>
          <p:cNvPr id="3" name="Title 2"/>
          <p:cNvSpPr>
            <a:spLocks noGrp="1"/>
          </p:cNvSpPr>
          <p:nvPr>
            <p:ph type="title"/>
          </p:nvPr>
        </p:nvSpPr>
        <p:spPr/>
        <p:txBody>
          <a:bodyPr/>
          <a:lstStyle/>
          <a:p>
            <a:r>
              <a:rPr lang="en-US" sz="4300" b="0" dirty="0"/>
              <a:t>Profile</a:t>
            </a:r>
            <a:r>
              <a:rPr lang="en-US" sz="4400" dirty="0"/>
              <a:t> </a:t>
            </a:r>
            <a:r>
              <a:rPr lang="en-US" sz="2400" b="0" dirty="0">
                <a:solidFill>
                  <a:schemeClr val="accent3">
                    <a:lumMod val="75000"/>
                  </a:schemeClr>
                </a:solidFill>
              </a:rPr>
              <a:t>(Update profile photo)</a:t>
            </a:r>
          </a:p>
        </p:txBody>
      </p:sp>
    </p:spTree>
    <p:extLst>
      <p:ext uri="{BB962C8B-B14F-4D97-AF65-F5344CB8AC3E}">
        <p14:creationId xmlns:p14="http://schemas.microsoft.com/office/powerpoint/2010/main" val="1329167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341437"/>
            <a:ext cx="10591800" cy="4525963"/>
          </a:xfrm>
        </p:spPr>
        <p:txBody>
          <a:bodyPr>
            <a:normAutofit/>
          </a:bodyPr>
          <a:lstStyle/>
          <a:p>
            <a:pPr marL="0" indent="0" algn="just">
              <a:buNone/>
            </a:pPr>
            <a:r>
              <a:rPr lang="en-US" sz="2400" dirty="0"/>
              <a:t>Recently the e-commerce platform is playing an important role in the world. Its activities are a subset of e-business activities. They aimed at developing a reliable e-commerce website using a single-page application for making it faster and more comfortable. Developing effective well-designed, fast, single-page web </a:t>
            </a:r>
            <a:r>
              <a:rPr lang="en-US" sz="2400" dirty="0" smtClean="0"/>
              <a:t>pages. To </a:t>
            </a:r>
            <a:r>
              <a:rPr lang="en-US" sz="2400" dirty="0"/>
              <a:t>implement the selling online website, it needs to use current technologies to achieve this goal</a:t>
            </a:r>
            <a:r>
              <a:rPr lang="en-US" sz="2400" dirty="0" smtClean="0"/>
              <a:t>.</a:t>
            </a:r>
          </a:p>
          <a:p>
            <a:pPr marL="0" indent="0" algn="just">
              <a:buNone/>
            </a:pPr>
            <a:endParaRPr lang="en-US" dirty="0"/>
          </a:p>
          <a:p>
            <a:pPr marL="0" indent="0" algn="just">
              <a:buNone/>
            </a:pPr>
            <a:r>
              <a:rPr lang="en-US" sz="2800" b="1" i="1" dirty="0"/>
              <a:t>Keywords:</a:t>
            </a:r>
            <a:r>
              <a:rPr lang="en-US" i="1" dirty="0"/>
              <a:t> </a:t>
            </a:r>
            <a:r>
              <a:rPr lang="en-US" sz="2400" i="1" dirty="0"/>
              <a:t>E-commerce, Secure, Single page, verification, Payment Gateway, Customer Service.</a:t>
            </a:r>
          </a:p>
          <a:p>
            <a:pPr marL="0" indent="0">
              <a:buNone/>
            </a:pPr>
            <a:endParaRPr lang="en-US" dirty="0"/>
          </a:p>
        </p:txBody>
      </p:sp>
      <p:sp>
        <p:nvSpPr>
          <p:cNvPr id="2" name="Title 1"/>
          <p:cNvSpPr>
            <a:spLocks noGrp="1"/>
          </p:cNvSpPr>
          <p:nvPr>
            <p:ph type="title"/>
          </p:nvPr>
        </p:nvSpPr>
        <p:spPr>
          <a:xfrm>
            <a:off x="1066800" y="533400"/>
            <a:ext cx="10591800" cy="609600"/>
          </a:xfrm>
        </p:spPr>
        <p:txBody>
          <a:bodyPr>
            <a:noAutofit/>
          </a:bodyPr>
          <a:lstStyle/>
          <a:p>
            <a:r>
              <a:rPr lang="en-US" sz="4300" b="0" dirty="0"/>
              <a:t>Abstract</a:t>
            </a:r>
          </a:p>
        </p:txBody>
      </p:sp>
    </p:spTree>
    <p:extLst>
      <p:ext uri="{BB962C8B-B14F-4D97-AF65-F5344CB8AC3E}">
        <p14:creationId xmlns:p14="http://schemas.microsoft.com/office/powerpoint/2010/main" val="145122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l="22238" t="9843" r="22622"/>
          <a:stretch/>
        </p:blipFill>
        <p:spPr>
          <a:xfrm>
            <a:off x="6629400" y="1506537"/>
            <a:ext cx="5257800" cy="3813175"/>
          </a:xfrm>
        </p:spPr>
      </p:pic>
      <p:pic>
        <p:nvPicPr>
          <p:cNvPr id="8" name="Content Placeholder 7"/>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914400" y="1427956"/>
            <a:ext cx="5386388" cy="3970338"/>
          </a:xfrm>
        </p:spPr>
      </p:pic>
      <p:sp>
        <p:nvSpPr>
          <p:cNvPr id="3" name="Title 2"/>
          <p:cNvSpPr>
            <a:spLocks noGrp="1"/>
          </p:cNvSpPr>
          <p:nvPr>
            <p:ph type="title" idx="4294967295"/>
          </p:nvPr>
        </p:nvSpPr>
        <p:spPr>
          <a:xfrm>
            <a:off x="914400" y="273050"/>
            <a:ext cx="10058400" cy="793750"/>
          </a:xfrm>
        </p:spPr>
        <p:txBody>
          <a:bodyPr/>
          <a:lstStyle/>
          <a:p>
            <a:r>
              <a:rPr lang="en-US" sz="4300" b="0" dirty="0"/>
              <a:t>Authentication System</a:t>
            </a:r>
            <a:r>
              <a:rPr lang="en-US" b="0" dirty="0"/>
              <a:t> </a:t>
            </a:r>
            <a:r>
              <a:rPr lang="en-US" sz="2400" b="0" dirty="0">
                <a:solidFill>
                  <a:schemeClr val="accent3">
                    <a:lumMod val="75000"/>
                  </a:schemeClr>
                </a:solidFill>
              </a:rPr>
              <a:t>(create or login)</a:t>
            </a:r>
          </a:p>
        </p:txBody>
      </p:sp>
      <p:pic>
        <p:nvPicPr>
          <p:cNvPr id="2" name="Picture 1"/>
          <p:cNvPicPr>
            <a:picLocks noChangeAspect="1"/>
          </p:cNvPicPr>
          <p:nvPr/>
        </p:nvPicPr>
        <p:blipFill>
          <a:blip r:embed="rId4"/>
          <a:stretch>
            <a:fillRect/>
          </a:stretch>
        </p:blipFill>
        <p:spPr>
          <a:xfrm>
            <a:off x="914400" y="5562600"/>
            <a:ext cx="5462489" cy="731583"/>
          </a:xfrm>
          <a:prstGeom prst="rect">
            <a:avLst/>
          </a:prstGeom>
        </p:spPr>
      </p:pic>
      <p:pic>
        <p:nvPicPr>
          <p:cNvPr id="5" name="Picture 4"/>
          <p:cNvPicPr>
            <a:picLocks noChangeAspect="1"/>
          </p:cNvPicPr>
          <p:nvPr/>
        </p:nvPicPr>
        <p:blipFill>
          <a:blip r:embed="rId5"/>
          <a:stretch>
            <a:fillRect/>
          </a:stretch>
        </p:blipFill>
        <p:spPr>
          <a:xfrm>
            <a:off x="6629400" y="5562599"/>
            <a:ext cx="5401524" cy="731583"/>
          </a:xfrm>
          <a:prstGeom prst="rect">
            <a:avLst/>
          </a:prstGeom>
        </p:spPr>
      </p:pic>
    </p:spTree>
    <p:extLst>
      <p:ext uri="{BB962C8B-B14F-4D97-AF65-F5344CB8AC3E}">
        <p14:creationId xmlns:p14="http://schemas.microsoft.com/office/powerpoint/2010/main" val="3902960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3000" y="273050"/>
            <a:ext cx="8839200" cy="641350"/>
          </a:xfrm>
        </p:spPr>
        <p:txBody>
          <a:bodyPr>
            <a:normAutofit fontScale="90000"/>
          </a:bodyPr>
          <a:lstStyle/>
          <a:p>
            <a:r>
              <a:rPr lang="en-US" sz="4800" b="0" dirty="0"/>
              <a:t>Authentication System</a:t>
            </a:r>
            <a:r>
              <a:rPr lang="en-US" dirty="0"/>
              <a:t> </a:t>
            </a:r>
            <a:r>
              <a:rPr lang="en-US" sz="2400" dirty="0">
                <a:solidFill>
                  <a:schemeClr val="accent3">
                    <a:lumMod val="75000"/>
                  </a:schemeClr>
                </a:solidFill>
              </a:rPr>
              <a:t>(create Account)</a:t>
            </a:r>
            <a:endParaRPr lang="en-US" sz="2400" dirty="0"/>
          </a:p>
        </p:txBody>
      </p:sp>
      <p:pic>
        <p:nvPicPr>
          <p:cNvPr id="7" name="Content Placeholder 6"/>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1371600" y="1504951"/>
            <a:ext cx="5326063" cy="3221037"/>
          </a:xfrm>
        </p:spPr>
      </p:pic>
      <p:pic>
        <p:nvPicPr>
          <p:cNvPr id="8" name="Content Placeholder 7"/>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934201" y="1447800"/>
            <a:ext cx="4953000" cy="3340509"/>
          </a:xfrm>
        </p:spPr>
      </p:pic>
      <p:pic>
        <p:nvPicPr>
          <p:cNvPr id="5" name="Picture 4"/>
          <p:cNvPicPr>
            <a:picLocks noChangeAspect="1"/>
          </p:cNvPicPr>
          <p:nvPr/>
        </p:nvPicPr>
        <p:blipFill>
          <a:blip r:embed="rId4"/>
          <a:stretch>
            <a:fillRect/>
          </a:stretch>
        </p:blipFill>
        <p:spPr>
          <a:xfrm>
            <a:off x="1303370" y="5080666"/>
            <a:ext cx="5394294" cy="774259"/>
          </a:xfrm>
          <a:prstGeom prst="rect">
            <a:avLst/>
          </a:prstGeom>
        </p:spPr>
      </p:pic>
      <p:pic>
        <p:nvPicPr>
          <p:cNvPr id="6" name="Picture 5"/>
          <p:cNvPicPr>
            <a:picLocks noChangeAspect="1"/>
          </p:cNvPicPr>
          <p:nvPr/>
        </p:nvPicPr>
        <p:blipFill>
          <a:blip r:embed="rId5"/>
          <a:stretch>
            <a:fillRect/>
          </a:stretch>
        </p:blipFill>
        <p:spPr>
          <a:xfrm>
            <a:off x="6936659" y="5075750"/>
            <a:ext cx="5102941" cy="774259"/>
          </a:xfrm>
          <a:prstGeom prst="rect">
            <a:avLst/>
          </a:prstGeom>
        </p:spPr>
      </p:pic>
    </p:spTree>
    <p:extLst>
      <p:ext uri="{BB962C8B-B14F-4D97-AF65-F5344CB8AC3E}">
        <p14:creationId xmlns:p14="http://schemas.microsoft.com/office/powerpoint/2010/main" val="4195352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03028" y="475232"/>
            <a:ext cx="10985944" cy="5907536"/>
          </a:xfrm>
          <a:prstGeom prst="rect">
            <a:avLst/>
          </a:prstGeom>
        </p:spPr>
      </p:pic>
    </p:spTree>
    <p:extLst>
      <p:ext uri="{BB962C8B-B14F-4D97-AF65-F5344CB8AC3E}">
        <p14:creationId xmlns:p14="http://schemas.microsoft.com/office/powerpoint/2010/main" val="731867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b="0" dirty="0"/>
              <a:t>Authentication system</a:t>
            </a:r>
            <a:r>
              <a:rPr lang="en-US" dirty="0"/>
              <a:t> </a:t>
            </a:r>
            <a:r>
              <a:rPr lang="en-US" sz="2400" dirty="0">
                <a:solidFill>
                  <a:schemeClr val="accent3">
                    <a:lumMod val="75000"/>
                  </a:schemeClr>
                </a:solidFill>
              </a:rPr>
              <a:t>(Forget Password)</a:t>
            </a:r>
            <a:endParaRPr lang="en-US" sz="2400" dirty="0"/>
          </a:p>
        </p:txBody>
      </p:sp>
      <p:sp>
        <p:nvSpPr>
          <p:cNvPr id="3" name="Text Placeholder 2"/>
          <p:cNvSpPr>
            <a:spLocks noGrp="1"/>
          </p:cNvSpPr>
          <p:nvPr>
            <p:ph type="body" idx="1"/>
          </p:nvPr>
        </p:nvSpPr>
        <p:spPr/>
        <p:txBody>
          <a:bodyPr/>
          <a:lstStyle/>
          <a:p>
            <a:r>
              <a:rPr lang="en-US" dirty="0"/>
              <a:t>Click on Forget Password</a:t>
            </a:r>
          </a:p>
        </p:txBody>
      </p:sp>
      <p:sp>
        <p:nvSpPr>
          <p:cNvPr id="4" name="Text Placeholder 3"/>
          <p:cNvSpPr>
            <a:spLocks noGrp="1"/>
          </p:cNvSpPr>
          <p:nvPr>
            <p:ph type="body" sz="half" idx="3"/>
          </p:nvPr>
        </p:nvSpPr>
        <p:spPr/>
        <p:txBody>
          <a:bodyPr/>
          <a:lstStyle/>
          <a:p>
            <a:r>
              <a:rPr lang="en-US" dirty="0"/>
              <a:t>Give user </a:t>
            </a:r>
            <a:r>
              <a:rPr lang="en-US" dirty="0" err="1"/>
              <a:t>gmail</a:t>
            </a:r>
            <a:endParaRPr lang="en-US" dirty="0"/>
          </a:p>
        </p:txBody>
      </p:sp>
      <p:pic>
        <p:nvPicPr>
          <p:cNvPr id="14" name="Content Placeholder 13"/>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1260776" y="1444625"/>
            <a:ext cx="4084035" cy="3941763"/>
          </a:xfrm>
        </p:spPr>
      </p:pic>
      <p:pic>
        <p:nvPicPr>
          <p:cNvPr id="16" name="Content Placeholder 15"/>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58431" y="1676951"/>
            <a:ext cx="4658375" cy="3477110"/>
          </a:xfrm>
        </p:spPr>
      </p:pic>
    </p:spTree>
    <p:extLst>
      <p:ext uri="{BB962C8B-B14F-4D97-AF65-F5344CB8AC3E}">
        <p14:creationId xmlns:p14="http://schemas.microsoft.com/office/powerpoint/2010/main" val="225294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9014" y="475232"/>
            <a:ext cx="11113971" cy="5907536"/>
          </a:xfrm>
          <a:prstGeom prst="rect">
            <a:avLst/>
          </a:prstGeom>
        </p:spPr>
      </p:pic>
    </p:spTree>
    <p:extLst>
      <p:ext uri="{BB962C8B-B14F-4D97-AF65-F5344CB8AC3E}">
        <p14:creationId xmlns:p14="http://schemas.microsoft.com/office/powerpoint/2010/main" val="2291087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2209800"/>
            <a:ext cx="8534400" cy="2082083"/>
          </a:xfrm>
        </p:spPr>
      </p:pic>
      <p:sp>
        <p:nvSpPr>
          <p:cNvPr id="8" name="Title 7"/>
          <p:cNvSpPr>
            <a:spLocks noGrp="1"/>
          </p:cNvSpPr>
          <p:nvPr>
            <p:ph type="title"/>
          </p:nvPr>
        </p:nvSpPr>
        <p:spPr/>
        <p:txBody>
          <a:bodyPr>
            <a:normAutofit/>
          </a:bodyPr>
          <a:lstStyle/>
          <a:p>
            <a:r>
              <a:rPr lang="en-US" sz="4300" b="0" dirty="0"/>
              <a:t>Authentication system </a:t>
            </a:r>
            <a:r>
              <a:rPr lang="en-US" sz="2400" b="0" dirty="0">
                <a:solidFill>
                  <a:schemeClr val="accent3">
                    <a:lumMod val="75000"/>
                  </a:schemeClr>
                </a:solidFill>
              </a:rPr>
              <a:t>(Log out)</a:t>
            </a:r>
            <a:endParaRPr lang="en-US" sz="2400" b="0" dirty="0"/>
          </a:p>
        </p:txBody>
      </p:sp>
    </p:spTree>
    <p:extLst>
      <p:ext uri="{BB962C8B-B14F-4D97-AF65-F5344CB8AC3E}">
        <p14:creationId xmlns:p14="http://schemas.microsoft.com/office/powerpoint/2010/main" val="2826004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06076" y="456942"/>
            <a:ext cx="10979848" cy="5944115"/>
          </a:xfrm>
          <a:prstGeom prst="rect">
            <a:avLst/>
          </a:prstGeom>
        </p:spPr>
      </p:pic>
    </p:spTree>
    <p:extLst>
      <p:ext uri="{BB962C8B-B14F-4D97-AF65-F5344CB8AC3E}">
        <p14:creationId xmlns:p14="http://schemas.microsoft.com/office/powerpoint/2010/main" val="749187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03028" y="475232"/>
            <a:ext cx="10985944" cy="5907536"/>
          </a:xfrm>
          <a:prstGeom prst="rect">
            <a:avLst/>
          </a:prstGeom>
        </p:spPr>
      </p:pic>
    </p:spTree>
    <p:extLst>
      <p:ext uri="{BB962C8B-B14F-4D97-AF65-F5344CB8AC3E}">
        <p14:creationId xmlns:p14="http://schemas.microsoft.com/office/powerpoint/2010/main" val="1645484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676400"/>
            <a:ext cx="9982200" cy="4267200"/>
          </a:xfrm>
        </p:spPr>
      </p:pic>
      <p:sp>
        <p:nvSpPr>
          <p:cNvPr id="7" name="Title 6"/>
          <p:cNvSpPr>
            <a:spLocks noGrp="1"/>
          </p:cNvSpPr>
          <p:nvPr>
            <p:ph type="title"/>
          </p:nvPr>
        </p:nvSpPr>
        <p:spPr/>
        <p:txBody>
          <a:bodyPr>
            <a:normAutofit/>
          </a:bodyPr>
          <a:lstStyle/>
          <a:p>
            <a:r>
              <a:rPr lang="en-US" sz="4300" b="0" dirty="0"/>
              <a:t>Order </a:t>
            </a:r>
            <a:r>
              <a:rPr lang="en-US" sz="2400" b="0" dirty="0">
                <a:solidFill>
                  <a:schemeClr val="accent3">
                    <a:lumMod val="75000"/>
                  </a:schemeClr>
                </a:solidFill>
              </a:rPr>
              <a:t>(Buy now)</a:t>
            </a:r>
            <a:r>
              <a:rPr lang="en-US" sz="2400" b="0" dirty="0"/>
              <a:t> </a:t>
            </a:r>
          </a:p>
        </p:txBody>
      </p:sp>
    </p:spTree>
    <p:extLst>
      <p:ext uri="{BB962C8B-B14F-4D97-AF65-F5344CB8AC3E}">
        <p14:creationId xmlns:p14="http://schemas.microsoft.com/office/powerpoint/2010/main" val="3601978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116956"/>
            <a:ext cx="10972800" cy="3254325"/>
          </a:xfrm>
        </p:spPr>
      </p:pic>
      <p:sp>
        <p:nvSpPr>
          <p:cNvPr id="3" name="Title 2"/>
          <p:cNvSpPr>
            <a:spLocks noGrp="1"/>
          </p:cNvSpPr>
          <p:nvPr>
            <p:ph type="title"/>
          </p:nvPr>
        </p:nvSpPr>
        <p:spPr/>
        <p:txBody>
          <a:bodyPr>
            <a:normAutofit/>
          </a:bodyPr>
          <a:lstStyle/>
          <a:p>
            <a:r>
              <a:rPr lang="en-US" sz="4300" b="0" dirty="0"/>
              <a:t>Admin Panel </a:t>
            </a:r>
            <a:r>
              <a:rPr lang="en-US" sz="2400" b="0" dirty="0">
                <a:solidFill>
                  <a:schemeClr val="accent3">
                    <a:lumMod val="75000"/>
                  </a:schemeClr>
                </a:solidFill>
              </a:rPr>
              <a:t>(All Orders)</a:t>
            </a:r>
            <a:endParaRPr lang="en-US" sz="2400" b="0" dirty="0"/>
          </a:p>
        </p:txBody>
      </p:sp>
    </p:spTree>
    <p:extLst>
      <p:ext uri="{BB962C8B-B14F-4D97-AF65-F5344CB8AC3E}">
        <p14:creationId xmlns:p14="http://schemas.microsoft.com/office/powerpoint/2010/main" val="107627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81329"/>
            <a:ext cx="10668000" cy="4525963"/>
          </a:xfrm>
        </p:spPr>
        <p:txBody>
          <a:bodyPr>
            <a:normAutofit/>
          </a:bodyPr>
          <a:lstStyle/>
          <a:p>
            <a:pPr marL="109728" indent="0" algn="just">
              <a:buNone/>
            </a:pPr>
            <a:r>
              <a:rPr lang="en-US" sz="2400" dirty="0" smtClean="0"/>
              <a:t>This project basically is an E-commerce web application. In this project, we applied different strategies to solve the different problem statements or drawbacks. Basically, our goal is to develop an single page E-commerce web application in such a way that we try to give a very decent user experience. We solve the slow web page rendering to provide the user a good experience when they will visit the web application. To solve this problem we used single page web application technique to fast-loading webpage and their data as well. </a:t>
            </a:r>
            <a:endParaRPr lang="en-US" sz="2400" dirty="0"/>
          </a:p>
        </p:txBody>
      </p:sp>
      <p:sp>
        <p:nvSpPr>
          <p:cNvPr id="2" name="Title 1"/>
          <p:cNvSpPr>
            <a:spLocks noGrp="1"/>
          </p:cNvSpPr>
          <p:nvPr>
            <p:ph type="title"/>
          </p:nvPr>
        </p:nvSpPr>
        <p:spPr>
          <a:xfrm>
            <a:off x="1066800" y="274638"/>
            <a:ext cx="10515600" cy="1143000"/>
          </a:xfrm>
        </p:spPr>
        <p:txBody>
          <a:bodyPr>
            <a:normAutofit/>
          </a:bodyPr>
          <a:lstStyle/>
          <a:p>
            <a:r>
              <a:rPr lang="en-US" sz="4300" b="0" dirty="0"/>
              <a:t>Introduction</a:t>
            </a:r>
          </a:p>
        </p:txBody>
      </p:sp>
    </p:spTree>
    <p:extLst>
      <p:ext uri="{BB962C8B-B14F-4D97-AF65-F5344CB8AC3E}">
        <p14:creationId xmlns:p14="http://schemas.microsoft.com/office/powerpoint/2010/main" val="1878827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9304" y="1481138"/>
            <a:ext cx="9993392" cy="4525962"/>
          </a:xfrm>
        </p:spPr>
      </p:pic>
      <p:sp>
        <p:nvSpPr>
          <p:cNvPr id="3" name="Title 2"/>
          <p:cNvSpPr>
            <a:spLocks noGrp="1"/>
          </p:cNvSpPr>
          <p:nvPr>
            <p:ph type="title"/>
          </p:nvPr>
        </p:nvSpPr>
        <p:spPr/>
        <p:txBody>
          <a:bodyPr/>
          <a:lstStyle/>
          <a:p>
            <a:r>
              <a:rPr lang="en-US" sz="4300" b="0" dirty="0"/>
              <a:t>Admin Panel</a:t>
            </a:r>
            <a:r>
              <a:rPr lang="en-US" b="0" dirty="0"/>
              <a:t> </a:t>
            </a:r>
            <a:r>
              <a:rPr lang="en-US" sz="2400" b="0" dirty="0">
                <a:solidFill>
                  <a:schemeClr val="accent3">
                    <a:lumMod val="75000"/>
                  </a:schemeClr>
                </a:solidFill>
              </a:rPr>
              <a:t>(Manage Products)</a:t>
            </a:r>
          </a:p>
        </p:txBody>
      </p:sp>
    </p:spTree>
    <p:extLst>
      <p:ext uri="{BB962C8B-B14F-4D97-AF65-F5344CB8AC3E}">
        <p14:creationId xmlns:p14="http://schemas.microsoft.com/office/powerpoint/2010/main" val="4171979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9124" y="389880"/>
            <a:ext cx="10973751" cy="6078239"/>
          </a:xfrm>
          <a:prstGeom prst="rect">
            <a:avLst/>
          </a:prstGeom>
        </p:spPr>
      </p:pic>
    </p:spTree>
    <p:extLst>
      <p:ext uri="{BB962C8B-B14F-4D97-AF65-F5344CB8AC3E}">
        <p14:creationId xmlns:p14="http://schemas.microsoft.com/office/powerpoint/2010/main" val="266000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43925" y="356349"/>
            <a:ext cx="11504149" cy="6145301"/>
          </a:xfrm>
          <a:prstGeom prst="rect">
            <a:avLst/>
          </a:prstGeom>
        </p:spPr>
      </p:pic>
    </p:spTree>
    <p:extLst>
      <p:ext uri="{BB962C8B-B14F-4D97-AF65-F5344CB8AC3E}">
        <p14:creationId xmlns:p14="http://schemas.microsoft.com/office/powerpoint/2010/main" val="3672515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3028" y="475232"/>
            <a:ext cx="10985944" cy="5907536"/>
          </a:xfrm>
          <a:prstGeom prst="rect">
            <a:avLst/>
          </a:prstGeom>
        </p:spPr>
      </p:pic>
    </p:spTree>
    <p:extLst>
      <p:ext uri="{BB962C8B-B14F-4D97-AF65-F5344CB8AC3E}">
        <p14:creationId xmlns:p14="http://schemas.microsoft.com/office/powerpoint/2010/main" val="3436111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endParaRPr lang="en-US"/>
          </a:p>
        </p:txBody>
      </p:sp>
      <p:sp>
        <p:nvSpPr>
          <p:cNvPr id="8" name="Title 7"/>
          <p:cNvSpPr>
            <a:spLocks noGrp="1"/>
          </p:cNvSpPr>
          <p:nvPr>
            <p:ph type="title"/>
          </p:nvPr>
        </p:nvSpPr>
        <p:spPr/>
        <p:txBody>
          <a:bodyPr>
            <a:normAutofit/>
          </a:bodyPr>
          <a:lstStyle/>
          <a:p>
            <a:r>
              <a:rPr lang="en-US" sz="4300" b="0" dirty="0"/>
              <a:t>Only Super Admin</a:t>
            </a:r>
          </a:p>
        </p:txBody>
      </p:sp>
      <p:pic>
        <p:nvPicPr>
          <p:cNvPr id="7" name="Content Placeholder 6"/>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685800" y="1481138"/>
            <a:ext cx="11506200" cy="4526154"/>
          </a:xfrm>
        </p:spPr>
      </p:pic>
    </p:spTree>
    <p:extLst>
      <p:ext uri="{BB962C8B-B14F-4D97-AF65-F5344CB8AC3E}">
        <p14:creationId xmlns:p14="http://schemas.microsoft.com/office/powerpoint/2010/main" val="4045188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486" y="1042737"/>
            <a:ext cx="3593431" cy="19250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864" y="1042737"/>
            <a:ext cx="3665621" cy="19250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7622" y="1042739"/>
            <a:ext cx="3585409" cy="1925053"/>
          </a:xfrm>
          <a:prstGeom prst="rect">
            <a:avLst/>
          </a:prstGeom>
        </p:spPr>
      </p:pic>
      <p:sp>
        <p:nvSpPr>
          <p:cNvPr id="5" name="Title 4"/>
          <p:cNvSpPr>
            <a:spLocks noGrp="1"/>
          </p:cNvSpPr>
          <p:nvPr>
            <p:ph type="title"/>
          </p:nvPr>
        </p:nvSpPr>
        <p:spPr>
          <a:xfrm>
            <a:off x="184486" y="120317"/>
            <a:ext cx="11871157" cy="569494"/>
          </a:xfrm>
        </p:spPr>
        <p:txBody>
          <a:bodyPr>
            <a:noAutofit/>
          </a:bodyPr>
          <a:lstStyle/>
          <a:p>
            <a:pPr algn="ctr"/>
            <a:r>
              <a:rPr lang="en-US" sz="4000" b="1" dirty="0">
                <a:latin typeface="Calibri Light" panose="020F0302020204030204" pitchFamily="34" charset="0"/>
                <a:cs typeface="Calibri Light" panose="020F0302020204030204" pitchFamily="34" charset="0"/>
              </a:rPr>
              <a:t>ADVANCED TECHNOLOGIES</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570" y="3870516"/>
            <a:ext cx="6801853" cy="22174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3224" y="3870516"/>
            <a:ext cx="4359805" cy="2217465"/>
          </a:xfrm>
          <a:prstGeom prst="rect">
            <a:avLst/>
          </a:prstGeom>
        </p:spPr>
      </p:pic>
      <p:sp>
        <p:nvSpPr>
          <p:cNvPr id="11" name="Rectangle 10"/>
          <p:cNvSpPr/>
          <p:nvPr/>
        </p:nvSpPr>
        <p:spPr>
          <a:xfrm>
            <a:off x="978569" y="2967791"/>
            <a:ext cx="2181727" cy="430887"/>
          </a:xfrm>
          <a:prstGeom prst="rect">
            <a:avLst/>
          </a:prstGeom>
        </p:spPr>
        <p:txBody>
          <a:bodyPr wrap="square">
            <a:spAutoFit/>
          </a:bodyPr>
          <a:lstStyle/>
          <a:p>
            <a:r>
              <a:rPr lang="en-US" sz="1100" dirty="0"/>
              <a:t>Image-1 : Single Page Applications</a:t>
            </a:r>
          </a:p>
        </p:txBody>
      </p:sp>
      <p:sp>
        <p:nvSpPr>
          <p:cNvPr id="13" name="Rectangle 12"/>
          <p:cNvSpPr/>
          <p:nvPr/>
        </p:nvSpPr>
        <p:spPr>
          <a:xfrm>
            <a:off x="5181601" y="2967790"/>
            <a:ext cx="1836823" cy="261610"/>
          </a:xfrm>
          <a:prstGeom prst="rect">
            <a:avLst/>
          </a:prstGeom>
        </p:spPr>
        <p:txBody>
          <a:bodyPr wrap="square">
            <a:spAutoFit/>
          </a:bodyPr>
          <a:lstStyle/>
          <a:p>
            <a:r>
              <a:rPr lang="en-US" sz="1100" dirty="0"/>
              <a:t>Image-2 : Interceptors</a:t>
            </a:r>
          </a:p>
        </p:txBody>
      </p:sp>
      <p:sp>
        <p:nvSpPr>
          <p:cNvPr id="14" name="Rectangle 13"/>
          <p:cNvSpPr/>
          <p:nvPr/>
        </p:nvSpPr>
        <p:spPr>
          <a:xfrm>
            <a:off x="9296402" y="2967792"/>
            <a:ext cx="1572127" cy="261609"/>
          </a:xfrm>
          <a:prstGeom prst="rect">
            <a:avLst/>
          </a:prstGeom>
        </p:spPr>
        <p:txBody>
          <a:bodyPr wrap="square">
            <a:spAutoFit/>
          </a:bodyPr>
          <a:lstStyle/>
          <a:p>
            <a:r>
              <a:rPr lang="en-US" sz="1100" dirty="0"/>
              <a:t>Image-3 : Guard</a:t>
            </a:r>
          </a:p>
        </p:txBody>
      </p:sp>
      <p:sp>
        <p:nvSpPr>
          <p:cNvPr id="16" name="Rectangle 15"/>
          <p:cNvSpPr/>
          <p:nvPr/>
        </p:nvSpPr>
        <p:spPr>
          <a:xfrm>
            <a:off x="2919665" y="6087980"/>
            <a:ext cx="1941095" cy="261610"/>
          </a:xfrm>
          <a:prstGeom prst="rect">
            <a:avLst/>
          </a:prstGeom>
        </p:spPr>
        <p:txBody>
          <a:bodyPr wrap="square">
            <a:spAutoFit/>
          </a:bodyPr>
          <a:lstStyle/>
          <a:p>
            <a:r>
              <a:rPr lang="en-US" sz="1100" dirty="0"/>
              <a:t>Image-4 : Lazy Loading</a:t>
            </a:r>
          </a:p>
        </p:txBody>
      </p:sp>
      <p:sp>
        <p:nvSpPr>
          <p:cNvPr id="18" name="Rectangle 17"/>
          <p:cNvSpPr/>
          <p:nvPr/>
        </p:nvSpPr>
        <p:spPr>
          <a:xfrm>
            <a:off x="8610601" y="6087979"/>
            <a:ext cx="1872916" cy="261610"/>
          </a:xfrm>
          <a:prstGeom prst="rect">
            <a:avLst/>
          </a:prstGeom>
        </p:spPr>
        <p:txBody>
          <a:bodyPr wrap="square">
            <a:spAutoFit/>
          </a:bodyPr>
          <a:lstStyle/>
          <a:p>
            <a:r>
              <a:rPr lang="en-US" sz="1100" dirty="0"/>
              <a:t>Image-5 : Resolver</a:t>
            </a:r>
          </a:p>
        </p:txBody>
      </p:sp>
    </p:spTree>
    <p:extLst>
      <p:ext uri="{BB962C8B-B14F-4D97-AF65-F5344CB8AC3E}">
        <p14:creationId xmlns:p14="http://schemas.microsoft.com/office/powerpoint/2010/main" val="1224486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066800"/>
            <a:ext cx="7315200" cy="4525962"/>
          </a:xfrm>
        </p:spPr>
      </p:pic>
      <p:sp>
        <p:nvSpPr>
          <p:cNvPr id="2" name="Title 1"/>
          <p:cNvSpPr>
            <a:spLocks noGrp="1"/>
          </p:cNvSpPr>
          <p:nvPr>
            <p:ph type="title"/>
          </p:nvPr>
        </p:nvSpPr>
        <p:spPr>
          <a:xfrm>
            <a:off x="1752600" y="274638"/>
            <a:ext cx="9829800" cy="669921"/>
          </a:xfrm>
        </p:spPr>
        <p:txBody>
          <a:bodyPr>
            <a:normAutofit fontScale="90000"/>
          </a:bodyPr>
          <a:lstStyle/>
          <a:p>
            <a:r>
              <a:rPr lang="en-US" sz="4300" b="0" dirty="0"/>
              <a:t>Project Plan &amp; Time Table </a:t>
            </a:r>
          </a:p>
        </p:txBody>
      </p:sp>
      <p:sp>
        <p:nvSpPr>
          <p:cNvPr id="5" name="Rectangle 4"/>
          <p:cNvSpPr/>
          <p:nvPr/>
        </p:nvSpPr>
        <p:spPr>
          <a:xfrm>
            <a:off x="2209801" y="5715003"/>
            <a:ext cx="8153400" cy="584775"/>
          </a:xfrm>
          <a:prstGeom prst="rect">
            <a:avLst/>
          </a:prstGeom>
        </p:spPr>
        <p:txBody>
          <a:bodyPr wrap="square">
            <a:spAutoFit/>
          </a:bodyPr>
          <a:lstStyle/>
          <a:p>
            <a:r>
              <a:rPr lang="en-US" sz="1600" dirty="0"/>
              <a:t>Figure 4: Time Table for E-commerce Application Using Machine Learning.</a:t>
            </a:r>
          </a:p>
          <a:p>
            <a:endParaRPr lang="en-US" sz="1600" dirty="0"/>
          </a:p>
        </p:txBody>
      </p:sp>
    </p:spTree>
    <p:extLst>
      <p:ext uri="{BB962C8B-B14F-4D97-AF65-F5344CB8AC3E}">
        <p14:creationId xmlns:p14="http://schemas.microsoft.com/office/powerpoint/2010/main" val="49568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0"/>
            <a:ext cx="10972800" cy="4254692"/>
          </a:xfrm>
        </p:spPr>
        <p:txBody>
          <a:bodyPr>
            <a:normAutofit/>
          </a:bodyPr>
          <a:lstStyle/>
          <a:p>
            <a:pPr marL="0" indent="0" algn="just">
              <a:buNone/>
            </a:pPr>
            <a:r>
              <a:rPr lang="en-US" sz="2400" dirty="0" smtClean="0"/>
              <a:t>In our project, we have developed a single-page web application system. Where customers can open an account, order products, see product details, and make ratings &amp; comments. Also, admins can add or remove products &amp; categories, change product status, and super admin can see users and also can make them admin &amp; super admin. In the future, we can implement a content base recommendation system that recommends customers' other products depending on their selected product. Our future plan is customer behavior analysis.</a:t>
            </a:r>
            <a:endParaRPr lang="en-US" sz="2400" dirty="0"/>
          </a:p>
        </p:txBody>
      </p:sp>
      <p:sp>
        <p:nvSpPr>
          <p:cNvPr id="2" name="Title 1"/>
          <p:cNvSpPr>
            <a:spLocks noGrp="1"/>
          </p:cNvSpPr>
          <p:nvPr>
            <p:ph type="title"/>
          </p:nvPr>
        </p:nvSpPr>
        <p:spPr>
          <a:xfrm>
            <a:off x="685800" y="274638"/>
            <a:ext cx="10896600" cy="1143000"/>
          </a:xfrm>
        </p:spPr>
        <p:txBody>
          <a:bodyPr>
            <a:normAutofit/>
          </a:bodyPr>
          <a:lstStyle/>
          <a:p>
            <a:r>
              <a:rPr lang="en-US" sz="4300" b="0" dirty="0"/>
              <a:t>Conclusion</a:t>
            </a:r>
          </a:p>
        </p:txBody>
      </p:sp>
    </p:spTree>
    <p:extLst>
      <p:ext uri="{BB962C8B-B14F-4D97-AF65-F5344CB8AC3E}">
        <p14:creationId xmlns:p14="http://schemas.microsoft.com/office/powerpoint/2010/main" val="119337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10972800" cy="5714999"/>
          </a:xfrm>
        </p:spPr>
        <p:txBody>
          <a:bodyPr>
            <a:noAutofit/>
          </a:bodyPr>
          <a:lstStyle/>
          <a:p>
            <a:pPr marL="0" indent="0">
              <a:lnSpc>
                <a:spcPts val="500"/>
              </a:lnSpc>
              <a:buNone/>
            </a:pPr>
            <a:endParaRPr lang="en-US" sz="1800" i="1" dirty="0"/>
          </a:p>
          <a:p>
            <a:pPr marL="0" indent="0">
              <a:buNone/>
            </a:pPr>
            <a:r>
              <a:rPr lang="en-US" sz="1800" i="1" dirty="0"/>
              <a:t>1.  E-commerce website: </a:t>
            </a:r>
            <a:r>
              <a:rPr lang="en-US" sz="1800" dirty="0"/>
              <a:t> </a:t>
            </a:r>
            <a:r>
              <a:rPr lang="en-US" sz="1800" i="1" dirty="0">
                <a:hlinkClick r:id="rId2"/>
              </a:rPr>
              <a:t>https://onlineshoppingbd.org/bagdoom-com/</a:t>
            </a:r>
            <a:endParaRPr lang="en-US" sz="1800" i="1" dirty="0"/>
          </a:p>
          <a:p>
            <a:pPr marL="0" indent="0">
              <a:buNone/>
            </a:pPr>
            <a:r>
              <a:rPr lang="en-US" sz="1800" dirty="0"/>
              <a:t>            Visited Date: 03 JANUARY,2022</a:t>
            </a:r>
          </a:p>
          <a:p>
            <a:pPr marL="0" indent="0">
              <a:lnSpc>
                <a:spcPts val="1060"/>
              </a:lnSpc>
              <a:buNone/>
            </a:pPr>
            <a:endParaRPr lang="en-US" sz="1800" i="1" dirty="0"/>
          </a:p>
          <a:p>
            <a:pPr marL="0" indent="0">
              <a:buNone/>
            </a:pPr>
            <a:r>
              <a:rPr lang="en-US" sz="1800" i="1" dirty="0"/>
              <a:t>2. </a:t>
            </a:r>
            <a:r>
              <a:rPr lang="en-US" sz="1800" i="1" dirty="0" smtClean="0"/>
              <a:t>Django </a:t>
            </a:r>
            <a:r>
              <a:rPr lang="en-US" sz="1800" i="1" dirty="0"/>
              <a:t>documentation: </a:t>
            </a:r>
            <a:r>
              <a:rPr lang="en-US" sz="1800" i="1" u="sng" dirty="0">
                <a:hlinkClick r:id="rId3"/>
              </a:rPr>
              <a:t>https://docs.djangoproject.com/en/4.0/</a:t>
            </a:r>
            <a:r>
              <a:rPr lang="en-US" sz="1800" i="1" u="sng" dirty="0"/>
              <a:t> </a:t>
            </a:r>
          </a:p>
          <a:p>
            <a:pPr marL="0" indent="0">
              <a:buNone/>
            </a:pPr>
            <a:r>
              <a:rPr lang="en-US" sz="1800" dirty="0"/>
              <a:t>            Visited Date: 08 JANUARY,2022</a:t>
            </a:r>
          </a:p>
          <a:p>
            <a:pPr marL="0" indent="0">
              <a:lnSpc>
                <a:spcPts val="1060"/>
              </a:lnSpc>
              <a:buNone/>
            </a:pPr>
            <a:endParaRPr lang="en-US" sz="1800" dirty="0"/>
          </a:p>
          <a:p>
            <a:pPr marL="0" indent="0">
              <a:buNone/>
            </a:pPr>
            <a:r>
              <a:rPr lang="en-US" sz="1800" i="1" dirty="0"/>
              <a:t>3. Django rest-framework documentation: </a:t>
            </a:r>
            <a:r>
              <a:rPr lang="en-US" sz="1800" i="1" u="sng" dirty="0">
                <a:hlinkClick r:id="rId4"/>
              </a:rPr>
              <a:t>https://www.django-rest-framework.org/</a:t>
            </a:r>
            <a:r>
              <a:rPr lang="en-US" sz="1800" i="1" dirty="0"/>
              <a:t>  </a:t>
            </a:r>
          </a:p>
          <a:p>
            <a:pPr marL="0" indent="0">
              <a:buNone/>
            </a:pPr>
            <a:r>
              <a:rPr lang="en-US" sz="1800" i="1" dirty="0"/>
              <a:t>            </a:t>
            </a:r>
            <a:r>
              <a:rPr lang="en-US" sz="1800" dirty="0"/>
              <a:t>Visited</a:t>
            </a:r>
            <a:r>
              <a:rPr lang="en-US" sz="1800" u="sng" dirty="0"/>
              <a:t> </a:t>
            </a:r>
            <a:r>
              <a:rPr lang="en-US" sz="1800" dirty="0"/>
              <a:t>Date: 12 JANUARY,2022</a:t>
            </a:r>
          </a:p>
          <a:p>
            <a:pPr marL="0" indent="0">
              <a:lnSpc>
                <a:spcPts val="1060"/>
              </a:lnSpc>
              <a:buNone/>
            </a:pPr>
            <a:endParaRPr lang="en-US" sz="1800" dirty="0"/>
          </a:p>
          <a:p>
            <a:pPr marL="0" indent="0">
              <a:buNone/>
            </a:pPr>
            <a:r>
              <a:rPr lang="en-US" sz="1800" i="1" dirty="0"/>
              <a:t>4. Angular documentation: </a:t>
            </a:r>
            <a:r>
              <a:rPr lang="en-US" sz="1800" i="1" u="sng" dirty="0">
                <a:hlinkClick r:id="rId5"/>
              </a:rPr>
              <a:t>https://angular.io/docs</a:t>
            </a:r>
            <a:r>
              <a:rPr lang="en-US" sz="1800" i="1" u="sng" dirty="0"/>
              <a:t> </a:t>
            </a:r>
            <a:r>
              <a:rPr lang="en-US" sz="1800" dirty="0"/>
              <a:t>Visited Date: 18 JANUARY,2022</a:t>
            </a:r>
          </a:p>
          <a:p>
            <a:pPr marL="0" indent="0">
              <a:buNone/>
            </a:pPr>
            <a:r>
              <a:rPr lang="en-US" sz="1800" i="1" dirty="0"/>
              <a:t> </a:t>
            </a:r>
            <a:endParaRPr lang="en-US" sz="1800" dirty="0"/>
          </a:p>
          <a:p>
            <a:pPr marL="0" indent="0">
              <a:buNone/>
            </a:pPr>
            <a:r>
              <a:rPr lang="en-US" sz="1800" i="1" dirty="0"/>
              <a:t>5. E-commerce website: </a:t>
            </a:r>
            <a:r>
              <a:rPr lang="en-US" sz="1800" i="1" u="sng" dirty="0">
                <a:hlinkClick r:id="rId6"/>
              </a:rPr>
              <a:t>https://www.startech.com.bd/</a:t>
            </a:r>
            <a:r>
              <a:rPr lang="en-US" sz="1800" i="1" u="sng" dirty="0"/>
              <a:t> </a:t>
            </a:r>
            <a:r>
              <a:rPr lang="en-US" sz="1800" dirty="0"/>
              <a:t>Visited Date: 23 JANUARY,2022</a:t>
            </a:r>
          </a:p>
          <a:p>
            <a:pPr marL="0" indent="0">
              <a:buNone/>
            </a:pPr>
            <a:r>
              <a:rPr lang="en-US" sz="1800" i="1" dirty="0"/>
              <a:t> </a:t>
            </a:r>
            <a:endParaRPr lang="en-US" sz="1800" dirty="0"/>
          </a:p>
          <a:p>
            <a:pPr marL="0" indent="0">
              <a:buNone/>
            </a:pPr>
            <a:r>
              <a:rPr lang="en-US" sz="1800" i="1" dirty="0"/>
              <a:t>6. E-commerce website: </a:t>
            </a:r>
            <a:r>
              <a:rPr lang="en-US" sz="1800" i="1" u="sng" dirty="0">
                <a:hlinkClick r:id="rId7"/>
              </a:rPr>
              <a:t>https://chaldal.com/</a:t>
            </a:r>
            <a:r>
              <a:rPr lang="en-US" sz="1800" i="1" u="sng" dirty="0"/>
              <a:t> </a:t>
            </a:r>
            <a:r>
              <a:rPr lang="en-US" sz="1800" dirty="0"/>
              <a:t>Visited Date: 23 JANUARY,2022</a:t>
            </a:r>
          </a:p>
          <a:p>
            <a:pPr marL="0" indent="0">
              <a:buNone/>
            </a:pPr>
            <a:r>
              <a:rPr lang="en-US" sz="1800" dirty="0"/>
              <a:t>7.</a:t>
            </a:r>
            <a:r>
              <a:rPr lang="en-US" dirty="0"/>
              <a:t> </a:t>
            </a:r>
            <a:r>
              <a:rPr lang="en-US" sz="1800" i="1" dirty="0"/>
              <a:t>E-commerce research paper:                                                                                                                         </a:t>
            </a:r>
            <a:r>
              <a:rPr lang="en-US" sz="1800" i="1" dirty="0">
                <a:hlinkClick r:id="rId8"/>
              </a:rPr>
              <a:t>https://www.researchgate.net/publication/304703920_A_Review_Paper_on_E-Commerce</a:t>
            </a:r>
            <a:endParaRPr lang="en-US" sz="1800" i="1" dirty="0"/>
          </a:p>
          <a:p>
            <a:pPr marL="0" indent="0" algn="ctr">
              <a:buNone/>
            </a:pPr>
            <a:r>
              <a:rPr lang="en-US" sz="1800" i="1" dirty="0"/>
              <a:t> Visited Date: 25 JANUARY,2022</a:t>
            </a:r>
          </a:p>
          <a:p>
            <a:pPr marL="0" indent="0">
              <a:buNone/>
            </a:pPr>
            <a:endParaRPr lang="en-US" sz="1800" dirty="0"/>
          </a:p>
          <a:p>
            <a:pPr marL="0" indent="0">
              <a:buNone/>
            </a:pPr>
            <a:endParaRPr lang="en-US" sz="1800" i="1" dirty="0"/>
          </a:p>
        </p:txBody>
      </p:sp>
      <p:sp>
        <p:nvSpPr>
          <p:cNvPr id="2" name="Title 1"/>
          <p:cNvSpPr>
            <a:spLocks noGrp="1"/>
          </p:cNvSpPr>
          <p:nvPr>
            <p:ph type="title"/>
          </p:nvPr>
        </p:nvSpPr>
        <p:spPr>
          <a:xfrm>
            <a:off x="533400" y="274638"/>
            <a:ext cx="11049000" cy="792162"/>
          </a:xfrm>
        </p:spPr>
        <p:txBody>
          <a:bodyPr/>
          <a:lstStyle/>
          <a:p>
            <a:r>
              <a:rPr lang="en-US" sz="4300" b="0" dirty="0"/>
              <a:t>References</a:t>
            </a:r>
          </a:p>
        </p:txBody>
      </p:sp>
    </p:spTree>
    <p:extLst>
      <p:ext uri="{BB962C8B-B14F-4D97-AF65-F5344CB8AC3E}">
        <p14:creationId xmlns:p14="http://schemas.microsoft.com/office/powerpoint/2010/main" val="2712562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896" y="1481329"/>
            <a:ext cx="10638503" cy="4525963"/>
          </a:xfrm>
        </p:spPr>
        <p:txBody>
          <a:bodyPr>
            <a:normAutofit/>
          </a:bodyPr>
          <a:lstStyle/>
          <a:p>
            <a:pPr lvl="0"/>
            <a:r>
              <a:rPr lang="en-US" sz="2400" dirty="0"/>
              <a:t>Lack of Product Information </a:t>
            </a:r>
          </a:p>
          <a:p>
            <a:pPr lvl="0"/>
            <a:r>
              <a:rPr lang="en-US" sz="2400" dirty="0"/>
              <a:t>Not Secure in Opening Account </a:t>
            </a:r>
          </a:p>
          <a:p>
            <a:pPr lvl="0"/>
            <a:r>
              <a:rPr lang="en-US" sz="2400" dirty="0"/>
              <a:t>Poor Customer Service</a:t>
            </a:r>
          </a:p>
          <a:p>
            <a:pPr lvl="0"/>
            <a:r>
              <a:rPr lang="en-US" sz="2400" dirty="0"/>
              <a:t> Hiding Contact Information</a:t>
            </a:r>
            <a:r>
              <a:rPr lang="en-US" sz="2400" b="1" dirty="0"/>
              <a:t> </a:t>
            </a:r>
            <a:endParaRPr lang="en-US" sz="2400" dirty="0"/>
          </a:p>
          <a:p>
            <a:pPr lvl="0"/>
            <a:r>
              <a:rPr lang="en-US" sz="2400" dirty="0"/>
              <a:t>Confusing Checkout process</a:t>
            </a:r>
          </a:p>
          <a:p>
            <a:pPr lvl="0"/>
            <a:r>
              <a:rPr lang="en-US" sz="2400" dirty="0"/>
              <a:t>Lack of Payment Options</a:t>
            </a:r>
          </a:p>
          <a:p>
            <a:pPr lvl="0"/>
            <a:r>
              <a:rPr lang="en-US" sz="2400" dirty="0"/>
              <a:t>Not Including Related Products</a:t>
            </a:r>
          </a:p>
          <a:p>
            <a:pPr lvl="0"/>
            <a:r>
              <a:rPr lang="en-US" sz="2400" dirty="0"/>
              <a:t>Not Including Shipping Information</a:t>
            </a:r>
          </a:p>
          <a:p>
            <a:pPr lvl="0"/>
            <a:r>
              <a:rPr lang="en-US" sz="2400" dirty="0"/>
              <a:t>Order Confirmation email.</a:t>
            </a:r>
          </a:p>
          <a:p>
            <a:pPr marL="0" indent="0">
              <a:buNone/>
            </a:pPr>
            <a:endParaRPr lang="en-US" dirty="0"/>
          </a:p>
        </p:txBody>
      </p:sp>
      <p:sp>
        <p:nvSpPr>
          <p:cNvPr id="2" name="Title 1"/>
          <p:cNvSpPr>
            <a:spLocks noGrp="1"/>
          </p:cNvSpPr>
          <p:nvPr>
            <p:ph type="title"/>
          </p:nvPr>
        </p:nvSpPr>
        <p:spPr>
          <a:xfrm>
            <a:off x="1066800" y="533400"/>
            <a:ext cx="10591800" cy="914400"/>
          </a:xfrm>
        </p:spPr>
        <p:txBody>
          <a:bodyPr>
            <a:normAutofit/>
          </a:bodyPr>
          <a:lstStyle/>
          <a:p>
            <a:r>
              <a:rPr lang="en-US" sz="4300" b="0" dirty="0"/>
              <a:t>Problem Statements </a:t>
            </a:r>
          </a:p>
        </p:txBody>
      </p:sp>
    </p:spTree>
    <p:extLst>
      <p:ext uri="{BB962C8B-B14F-4D97-AF65-F5344CB8AC3E}">
        <p14:creationId xmlns:p14="http://schemas.microsoft.com/office/powerpoint/2010/main" val="2956341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828800"/>
            <a:ext cx="10668000" cy="4191000"/>
          </a:xfrm>
        </p:spPr>
        <p:txBody>
          <a:bodyPr>
            <a:normAutofit/>
          </a:bodyPr>
          <a:lstStyle/>
          <a:p>
            <a:pPr lvl="0"/>
            <a:r>
              <a:rPr lang="en-US" sz="2400" dirty="0"/>
              <a:t>To give customer friendly user interface</a:t>
            </a:r>
          </a:p>
          <a:p>
            <a:pPr lvl="0"/>
            <a:r>
              <a:rPr lang="en-US" sz="2400" dirty="0"/>
              <a:t>To grant advanced security features.</a:t>
            </a:r>
          </a:p>
          <a:p>
            <a:pPr lvl="0"/>
            <a:r>
              <a:rPr lang="en-US" sz="2400" dirty="0"/>
              <a:t>To keeping expenditures within the effective-cost.</a:t>
            </a:r>
          </a:p>
          <a:p>
            <a:pPr lvl="0"/>
            <a:r>
              <a:rPr lang="en-US" sz="2400" dirty="0"/>
              <a:t>To make responsiveness in Web.</a:t>
            </a:r>
          </a:p>
          <a:p>
            <a:pPr lvl="0"/>
            <a:r>
              <a:rPr lang="en-US" sz="2400" dirty="0"/>
              <a:t>To increase sales &amp; business condition.</a:t>
            </a:r>
          </a:p>
          <a:p>
            <a:pPr marL="0" indent="0">
              <a:buNone/>
            </a:pPr>
            <a:endParaRPr lang="en-US" sz="2400" dirty="0"/>
          </a:p>
        </p:txBody>
      </p:sp>
      <p:sp>
        <p:nvSpPr>
          <p:cNvPr id="2" name="Title 1"/>
          <p:cNvSpPr>
            <a:spLocks noGrp="1"/>
          </p:cNvSpPr>
          <p:nvPr>
            <p:ph type="title"/>
          </p:nvPr>
        </p:nvSpPr>
        <p:spPr>
          <a:xfrm>
            <a:off x="1143000" y="533400"/>
            <a:ext cx="10439400" cy="884238"/>
          </a:xfrm>
        </p:spPr>
        <p:txBody>
          <a:bodyPr>
            <a:normAutofit/>
          </a:bodyPr>
          <a:lstStyle/>
          <a:p>
            <a:r>
              <a:rPr lang="en-US" sz="4300" b="0" dirty="0"/>
              <a:t>Project Objectives</a:t>
            </a:r>
          </a:p>
        </p:txBody>
      </p:sp>
    </p:spTree>
    <p:extLst>
      <p:ext uri="{BB962C8B-B14F-4D97-AF65-F5344CB8AC3E}">
        <p14:creationId xmlns:p14="http://schemas.microsoft.com/office/powerpoint/2010/main" val="549753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066801"/>
            <a:ext cx="10820400" cy="4800599"/>
          </a:xfrm>
        </p:spPr>
        <p:txBody>
          <a:bodyPr>
            <a:normAutofit/>
          </a:bodyPr>
          <a:lstStyle/>
          <a:p>
            <a:pPr marL="393192" lvl="1" indent="0">
              <a:buNone/>
            </a:pPr>
            <a:r>
              <a:rPr lang="en-US" sz="2200" dirty="0"/>
              <a:t>We used AGILE methodology because we build our e-commerce website and also build A system so that customers can see our site first and easily. Agile methods break the product into small incremental builds. These builds are provided in iterations. That's why we will part our project into lots of parts or modules like authentication system, email processing, payment system, authentication, email system, product display, order product system, payment system, analysis, merge all &amp; unit test, test altogether etc.</a:t>
            </a:r>
          </a:p>
        </p:txBody>
      </p:sp>
      <p:sp>
        <p:nvSpPr>
          <p:cNvPr id="2" name="Title 1"/>
          <p:cNvSpPr>
            <a:spLocks noGrp="1"/>
          </p:cNvSpPr>
          <p:nvPr>
            <p:ph type="title"/>
          </p:nvPr>
        </p:nvSpPr>
        <p:spPr>
          <a:xfrm>
            <a:off x="1295400" y="274638"/>
            <a:ext cx="10287000" cy="679093"/>
          </a:xfrm>
        </p:spPr>
        <p:txBody>
          <a:bodyPr>
            <a:noAutofit/>
          </a:bodyPr>
          <a:lstStyle/>
          <a:p>
            <a:r>
              <a:rPr lang="en-US" sz="4300" b="0" dirty="0"/>
              <a:t>Project Methodology</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685" t="16069" r="2489" b="26496"/>
          <a:stretch/>
        </p:blipFill>
        <p:spPr>
          <a:xfrm>
            <a:off x="1592826" y="3925530"/>
            <a:ext cx="9692148" cy="2209800"/>
          </a:xfrm>
          <a:prstGeom prst="rect">
            <a:avLst/>
          </a:prstGeom>
        </p:spPr>
      </p:pic>
      <p:sp>
        <p:nvSpPr>
          <p:cNvPr id="6" name="TextBox 5"/>
          <p:cNvSpPr txBox="1"/>
          <p:nvPr/>
        </p:nvSpPr>
        <p:spPr>
          <a:xfrm flipH="1">
            <a:off x="4114800" y="6248400"/>
            <a:ext cx="7620000" cy="338554"/>
          </a:xfrm>
          <a:prstGeom prst="rect">
            <a:avLst/>
          </a:prstGeom>
          <a:noFill/>
        </p:spPr>
        <p:txBody>
          <a:bodyPr wrap="square" rtlCol="0">
            <a:spAutoFit/>
          </a:bodyPr>
          <a:lstStyle/>
          <a:p>
            <a:pPr algn="just"/>
            <a:r>
              <a:rPr lang="en-US" sz="1600" dirty="0"/>
              <a:t>Figure1: Agile Methodology for Single page E-commerce Web Application.</a:t>
            </a:r>
          </a:p>
        </p:txBody>
      </p:sp>
    </p:spTree>
    <p:extLst>
      <p:ext uri="{BB962C8B-B14F-4D97-AF65-F5344CB8AC3E}">
        <p14:creationId xmlns:p14="http://schemas.microsoft.com/office/powerpoint/2010/main" val="26190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3191" b="3226"/>
          <a:stretch/>
        </p:blipFill>
        <p:spPr>
          <a:xfrm>
            <a:off x="990600" y="304800"/>
            <a:ext cx="10820400" cy="5638800"/>
          </a:xfrm>
        </p:spPr>
      </p:pic>
      <p:sp>
        <p:nvSpPr>
          <p:cNvPr id="2" name="Title 1"/>
          <p:cNvSpPr>
            <a:spLocks noGrp="1"/>
          </p:cNvSpPr>
          <p:nvPr>
            <p:ph type="title"/>
          </p:nvPr>
        </p:nvSpPr>
        <p:spPr>
          <a:xfrm>
            <a:off x="1295400" y="609600"/>
            <a:ext cx="3581400" cy="609600"/>
          </a:xfrm>
        </p:spPr>
        <p:txBody>
          <a:bodyPr>
            <a:noAutofit/>
          </a:bodyPr>
          <a:lstStyle/>
          <a:p>
            <a:r>
              <a:rPr lang="en-US" sz="4300" b="0" dirty="0"/>
              <a:t>Flow Chart</a:t>
            </a:r>
          </a:p>
        </p:txBody>
      </p:sp>
      <p:sp>
        <p:nvSpPr>
          <p:cNvPr id="6" name="Rectangle 5"/>
          <p:cNvSpPr/>
          <p:nvPr/>
        </p:nvSpPr>
        <p:spPr>
          <a:xfrm>
            <a:off x="5181600" y="6172200"/>
            <a:ext cx="6781800" cy="338554"/>
          </a:xfrm>
          <a:prstGeom prst="rect">
            <a:avLst/>
          </a:prstGeom>
        </p:spPr>
        <p:txBody>
          <a:bodyPr wrap="square">
            <a:spAutoFit/>
          </a:bodyPr>
          <a:lstStyle/>
          <a:p>
            <a:r>
              <a:rPr lang="en-US" sz="1600" dirty="0"/>
              <a:t>Figure 2: Flow Chart for Single page E-commerce Web Application. </a:t>
            </a:r>
          </a:p>
        </p:txBody>
      </p:sp>
    </p:spTree>
    <p:extLst>
      <p:ext uri="{BB962C8B-B14F-4D97-AF65-F5344CB8AC3E}">
        <p14:creationId xmlns:p14="http://schemas.microsoft.com/office/powerpoint/2010/main" val="97083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914400"/>
            <a:ext cx="10668000" cy="5181600"/>
          </a:xfrm>
        </p:spPr>
      </p:pic>
      <p:sp>
        <p:nvSpPr>
          <p:cNvPr id="2" name="Title 1"/>
          <p:cNvSpPr>
            <a:spLocks noGrp="1"/>
          </p:cNvSpPr>
          <p:nvPr>
            <p:ph type="title"/>
          </p:nvPr>
        </p:nvSpPr>
        <p:spPr>
          <a:xfrm>
            <a:off x="1447800" y="381000"/>
            <a:ext cx="5257800" cy="457200"/>
          </a:xfrm>
        </p:spPr>
        <p:txBody>
          <a:bodyPr>
            <a:noAutofit/>
          </a:bodyPr>
          <a:lstStyle/>
          <a:p>
            <a:r>
              <a:rPr lang="en-US" sz="4300" b="0" dirty="0"/>
              <a:t>Use Case Diagram</a:t>
            </a:r>
          </a:p>
        </p:txBody>
      </p:sp>
      <p:sp>
        <p:nvSpPr>
          <p:cNvPr id="5" name="Rectangle 4"/>
          <p:cNvSpPr/>
          <p:nvPr/>
        </p:nvSpPr>
        <p:spPr>
          <a:xfrm>
            <a:off x="4038600" y="6218823"/>
            <a:ext cx="8229599" cy="369332"/>
          </a:xfrm>
          <a:prstGeom prst="rect">
            <a:avLst/>
          </a:prstGeom>
        </p:spPr>
        <p:txBody>
          <a:bodyPr wrap="square">
            <a:spAutoFit/>
          </a:bodyPr>
          <a:lstStyle/>
          <a:p>
            <a:r>
              <a:rPr lang="en-US" sz="1600" dirty="0"/>
              <a:t>Figure 3: Use Case Diagram for Single page E-commerce Web Application</a:t>
            </a:r>
            <a:r>
              <a:rPr lang="en-US" dirty="0"/>
              <a:t>. </a:t>
            </a:r>
            <a:endParaRPr lang="en-US" sz="1600" dirty="0"/>
          </a:p>
        </p:txBody>
      </p:sp>
    </p:spTree>
    <p:extLst>
      <p:ext uri="{BB962C8B-B14F-4D97-AF65-F5344CB8AC3E}">
        <p14:creationId xmlns:p14="http://schemas.microsoft.com/office/powerpoint/2010/main" val="3151882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673"/>
            <a:ext cx="3581400" cy="533400"/>
          </a:xfrm>
        </p:spPr>
        <p:txBody>
          <a:bodyPr>
            <a:noAutofit/>
          </a:bodyPr>
          <a:lstStyle/>
          <a:p>
            <a:r>
              <a:rPr lang="en-US" sz="4300" dirty="0"/>
              <a:t>ER Diagram</a:t>
            </a:r>
          </a:p>
        </p:txBody>
      </p:sp>
      <p:sp>
        <p:nvSpPr>
          <p:cNvPr id="5" name="Rectangle 4"/>
          <p:cNvSpPr/>
          <p:nvPr/>
        </p:nvSpPr>
        <p:spPr>
          <a:xfrm>
            <a:off x="4800600" y="6248400"/>
            <a:ext cx="7391400" cy="584775"/>
          </a:xfrm>
          <a:prstGeom prst="rect">
            <a:avLst/>
          </a:prstGeom>
        </p:spPr>
        <p:txBody>
          <a:bodyPr wrap="square">
            <a:spAutoFit/>
          </a:bodyPr>
          <a:lstStyle/>
          <a:p>
            <a:r>
              <a:rPr lang="en-US" sz="1600" dirty="0"/>
              <a:t>Figure 4: ER Diagram for Single page E-commerce Web Application. </a:t>
            </a:r>
          </a:p>
          <a:p>
            <a:endParaRPr lang="en-US" sz="1600"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l="658"/>
          <a:stretch/>
        </p:blipFill>
        <p:spPr>
          <a:xfrm>
            <a:off x="152400" y="755073"/>
            <a:ext cx="11963400" cy="5340927"/>
          </a:xfrm>
        </p:spPr>
      </p:pic>
    </p:spTree>
    <p:extLst>
      <p:ext uri="{BB962C8B-B14F-4D97-AF65-F5344CB8AC3E}">
        <p14:creationId xmlns:p14="http://schemas.microsoft.com/office/powerpoint/2010/main" val="20979480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788</TotalTime>
  <Words>734</Words>
  <Application>Microsoft Office PowerPoint</Application>
  <PresentationFormat>Widescreen</PresentationFormat>
  <Paragraphs>99</Paragraphs>
  <Slides>38</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Arial</vt:lpstr>
      <vt:lpstr>Bookman Old Style</vt:lpstr>
      <vt:lpstr>Calibri</vt:lpstr>
      <vt:lpstr>Calibri Light</vt:lpstr>
      <vt:lpstr>Lucida Sans Unicode</vt:lpstr>
      <vt:lpstr>Rockwell</vt:lpstr>
      <vt:lpstr>Verdana</vt:lpstr>
      <vt:lpstr>Wingdings</vt:lpstr>
      <vt:lpstr>Wingdings 2</vt:lpstr>
      <vt:lpstr>Wingdings 3</vt:lpstr>
      <vt:lpstr>Concourse</vt:lpstr>
      <vt:lpstr>Damask</vt:lpstr>
      <vt:lpstr>Presentation Phase-III  SINGLE PAGE E-COMMERCE WEB APPLICATION By</vt:lpstr>
      <vt:lpstr>Abstract</vt:lpstr>
      <vt:lpstr>Introduction</vt:lpstr>
      <vt:lpstr>Problem Statements </vt:lpstr>
      <vt:lpstr>Project Objectives</vt:lpstr>
      <vt:lpstr>Project Methodology</vt:lpstr>
      <vt:lpstr>Flow Chart</vt:lpstr>
      <vt:lpstr>Use Case Diagram</vt:lpstr>
      <vt:lpstr>ER Diagram</vt:lpstr>
      <vt:lpstr>Implementation </vt:lpstr>
      <vt:lpstr>Dashboard</vt:lpstr>
      <vt:lpstr>Dashboard (Product)</vt:lpstr>
      <vt:lpstr>PowerPoint Presentation</vt:lpstr>
      <vt:lpstr>Profile</vt:lpstr>
      <vt:lpstr>Profile (Update Personal Information)</vt:lpstr>
      <vt:lpstr>Profile (My Orders)</vt:lpstr>
      <vt:lpstr>PROFILE (Change Password)</vt:lpstr>
      <vt:lpstr>PROFILE (Update Email)</vt:lpstr>
      <vt:lpstr>Profile (Update profile photo)</vt:lpstr>
      <vt:lpstr>Authentication System (create or login)</vt:lpstr>
      <vt:lpstr>Authentication System (create Account)</vt:lpstr>
      <vt:lpstr>PowerPoint Presentation</vt:lpstr>
      <vt:lpstr>Authentication system (Forget Password)</vt:lpstr>
      <vt:lpstr>PowerPoint Presentation</vt:lpstr>
      <vt:lpstr>Authentication system (Log out)</vt:lpstr>
      <vt:lpstr>PowerPoint Presentation</vt:lpstr>
      <vt:lpstr>PowerPoint Presentation</vt:lpstr>
      <vt:lpstr>Order (Buy now) </vt:lpstr>
      <vt:lpstr>Admin Panel (All Orders)</vt:lpstr>
      <vt:lpstr>Admin Panel (Manage Products)</vt:lpstr>
      <vt:lpstr>PowerPoint Presentation</vt:lpstr>
      <vt:lpstr>PowerPoint Presentation</vt:lpstr>
      <vt:lpstr>PowerPoint Presentation</vt:lpstr>
      <vt:lpstr>Only Super Admin</vt:lpstr>
      <vt:lpstr>ADVANCED TECHNOLOGIES</vt:lpstr>
      <vt:lpstr>Project Plan &amp; Time Table </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Phase-II  CUSTOMERS BEHAVIOR PREDICTION USING MACHINE LEARNING FOR E-COMMERCE APLICATION By</dc:title>
  <dc:creator>Nipu</dc:creator>
  <cp:lastModifiedBy>Muhammad Taneem</cp:lastModifiedBy>
  <cp:revision>91</cp:revision>
  <dcterms:modified xsi:type="dcterms:W3CDTF">2022-12-27T05:49:45Z</dcterms:modified>
</cp:coreProperties>
</file>